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13"/>
  </p:notesMasterIdLst>
  <p:sldIdLst>
    <p:sldId id="262" r:id="rId3"/>
    <p:sldId id="374" r:id="rId4"/>
    <p:sldId id="377" r:id="rId5"/>
    <p:sldId id="378" r:id="rId6"/>
    <p:sldId id="380" r:id="rId7"/>
    <p:sldId id="379" r:id="rId8"/>
    <p:sldId id="375" r:id="rId9"/>
    <p:sldId id="376" r:id="rId10"/>
    <p:sldId id="381" r:id="rId11"/>
    <p:sldId id="338" r:id="rId1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F7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E3E3"/>
          </a:solidFill>
        </a:fill>
      </a:tcStyle>
    </a:wholeTbl>
    <a:band2H>
      <a:tcTxStyle/>
      <a:tcStyle>
        <a:tcBdr/>
        <a:fill>
          <a:solidFill>
            <a:srgbClr val="F3F1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FCF"/>
          </a:solidFill>
        </a:fill>
      </a:tcStyle>
    </a:wholeTbl>
    <a:band2H>
      <a:tcTxStyle/>
      <a:tcStyle>
        <a:tcBdr/>
        <a:fill>
          <a:solidFill>
            <a:srgbClr val="FC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D4F5"/>
          </a:solidFill>
        </a:fill>
      </a:tcStyle>
    </a:wholeTbl>
    <a:band2H>
      <a:tcTxStyle/>
      <a:tcStyle>
        <a:tcBdr/>
        <a:fill>
          <a:solidFill>
            <a:srgbClr val="F1EBF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5885" autoAdjust="0"/>
  </p:normalViewPr>
  <p:slideViewPr>
    <p:cSldViewPr snapToGrid="0" snapToObjects="1">
      <p:cViewPr varScale="1">
        <p:scale>
          <a:sx n="60" d="100"/>
          <a:sy n="60" d="100"/>
        </p:scale>
        <p:origin x="1507" y="67"/>
      </p:cViewPr>
      <p:guideLst/>
    </p:cSldViewPr>
  </p:slideViewPr>
  <p:notesTextViewPr>
    <p:cViewPr>
      <p:scale>
        <a:sx n="1" d="1"/>
        <a:sy n="1" d="1"/>
      </p:scale>
      <p:origin x="0" y="0"/>
    </p:cViewPr>
  </p:notesTextViewPr>
  <p:notesViewPr>
    <p:cSldViewPr snapToGrid="0" snapToObjects="1">
      <p:cViewPr varScale="1">
        <p:scale>
          <a:sx n="70" d="100"/>
          <a:sy n="70" d="100"/>
        </p:scale>
        <p:origin x="304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1143000" y="685800"/>
            <a:ext cx="4572000" cy="3429000"/>
          </a:xfrm>
          <a:prstGeom prst="rect">
            <a:avLst/>
          </a:prstGeom>
        </p:spPr>
        <p:txBody>
          <a:bodyPr/>
          <a:lstStyle/>
          <a:p>
            <a:endParaRPr/>
          </a:p>
        </p:txBody>
      </p:sp>
      <p:sp>
        <p:nvSpPr>
          <p:cNvPr id="386" name="Shape 38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2585438"/>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otexts.org/fpp/8/1"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Autocorrelation" TargetMode="External"/><Relationship Id="rId5" Type="http://schemas.openxmlformats.org/officeDocument/2006/relationships/hyperlink" Target="https://en.wikipedia.org/wiki/Variance" TargetMode="External"/><Relationship Id="rId4" Type="http://schemas.openxmlformats.org/officeDocument/2006/relationships/hyperlink" Target="https://en.wikipedia.org/wiki/Mea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jstatsoft.org/article/view/v027i0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https://www.datascience.com/blog/time-series-forecasting-machine-learning-differences</a:t>
            </a:r>
          </a:p>
          <a:p>
            <a:endParaRPr lang="en-US" dirty="0"/>
          </a:p>
        </p:txBody>
      </p:sp>
    </p:spTree>
    <p:extLst>
      <p:ext uri="{BB962C8B-B14F-4D97-AF65-F5344CB8AC3E}">
        <p14:creationId xmlns:p14="http://schemas.microsoft.com/office/powerpoint/2010/main" val="306584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8B7FCD7-310C-420D-83A3-E7271064A304}"/>
              </a:ext>
            </a:extLst>
          </p:cNvPr>
          <p:cNvSpPr>
            <a:spLocks noGrp="1"/>
          </p:cNvSpPr>
          <p:nvPr>
            <p:ph type="body" idx="1"/>
          </p:nvPr>
        </p:nvSpPr>
        <p:spPr/>
        <p:txBody>
          <a:bodyPr/>
          <a:lstStyle/>
          <a:p>
            <a:r>
              <a:rPr lang="en-US" dirty="0"/>
              <a:t>A </a:t>
            </a:r>
            <a:r>
              <a:rPr lang="en-US" dirty="0">
                <a:hlinkClick r:id="rId3"/>
              </a:rPr>
              <a:t>stationary time series</a:t>
            </a:r>
            <a:r>
              <a:rPr lang="en-US" dirty="0"/>
              <a:t> is one whose statistical properties such as </a:t>
            </a:r>
            <a:r>
              <a:rPr lang="en-US" dirty="0">
                <a:hlinkClick r:id="rId4"/>
              </a:rPr>
              <a:t>mean</a:t>
            </a:r>
            <a:r>
              <a:rPr lang="en-US" dirty="0"/>
              <a:t>, </a:t>
            </a:r>
            <a:r>
              <a:rPr lang="en-US" dirty="0">
                <a:hlinkClick r:id="rId5"/>
              </a:rPr>
              <a:t>variance</a:t>
            </a:r>
            <a:r>
              <a:rPr lang="en-US" dirty="0"/>
              <a:t>, </a:t>
            </a:r>
            <a:r>
              <a:rPr lang="en-US" dirty="0">
                <a:hlinkClick r:id="rId6"/>
              </a:rPr>
              <a:t>autocorrelation</a:t>
            </a:r>
            <a:r>
              <a:rPr lang="en-US" dirty="0"/>
              <a:t>, etc. are all constant over time. Most statistical forecasting methods are based on the assumption that the time series can be rendered approximately stationary (i.e., “</a:t>
            </a:r>
            <a:r>
              <a:rPr lang="en-US" dirty="0" err="1"/>
              <a:t>stationarized</a:t>
            </a:r>
            <a:r>
              <a:rPr lang="en-US" dirty="0"/>
              <a:t>”) through the use of mathematical transformations.</a:t>
            </a:r>
          </a:p>
          <a:p>
            <a:endParaRPr lang="en-US" dirty="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important properties an algorithm needs in order to be considered a time-series algorithm is the ability to extrapolate patterns outside of the domain of training data. Many machine learning algorithms do not have this capability, as they tend to be restricted to a domain that is defined by training data. Therefore, they are not suited for time series, as the objective of time series is to project into the future.</a:t>
            </a:r>
          </a:p>
          <a:p>
            <a:r>
              <a:rPr lang="en-US" dirty="0"/>
              <a:t>Another important property of a time series algorithm is the ability to derive confidence intervals. While this is a default property of time series models, most machine learning models do not have this ability because they are not all based on statistical distributions. Confidence intervals can be estimated, but they may not be as accurate.</a:t>
            </a:r>
          </a:p>
        </p:txBody>
      </p:sp>
    </p:spTree>
    <p:extLst>
      <p:ext uri="{BB962C8B-B14F-4D97-AF65-F5344CB8AC3E}">
        <p14:creationId xmlns:p14="http://schemas.microsoft.com/office/powerpoint/2010/main" val="1571929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https://www.datascience.com/blog/time-series-forecasting-machine-learning-differences</a:t>
            </a:r>
          </a:p>
          <a:p>
            <a:endParaRPr lang="en-US" dirty="0"/>
          </a:p>
          <a:p>
            <a:r>
              <a:rPr lang="en-US" dirty="0"/>
              <a:t>FEATURES</a:t>
            </a:r>
          </a:p>
          <a:p>
            <a:r>
              <a:rPr lang="en-US" b="0" dirty="0">
                <a:effectLst/>
              </a:rPr>
              <a:t>Building the model to decide which factors to test and ultimately include or exclude, is a process called feature engineering. </a:t>
            </a:r>
          </a:p>
          <a:p>
            <a:endParaRPr lang="en-US" dirty="0"/>
          </a:p>
          <a:p>
            <a:r>
              <a:rPr lang="en-US" dirty="0"/>
              <a:t>This does not mean that features are completely off limits. Instead, they should be used with care because of the following reasons:</a:t>
            </a:r>
          </a:p>
          <a:p>
            <a:r>
              <a:rPr lang="en-US" dirty="0"/>
              <a:t>It is not clear what the future real values will be for those features.</a:t>
            </a:r>
          </a:p>
          <a:p>
            <a:r>
              <a:rPr lang="en-US" dirty="0"/>
              <a:t>If the features are predictable, i.e., they have some patterns, you can build a forecast model for each of them. However, keep in mind that using predicted values as features will propagate the error to the target variable, which may cause higher errors or produce biased forecasts.</a:t>
            </a:r>
          </a:p>
          <a:p>
            <a:r>
              <a:rPr lang="en-US" dirty="0"/>
              <a:t>A pure time series model may have similar or even better performance than one using features.</a:t>
            </a:r>
          </a:p>
          <a:p>
            <a:r>
              <a:rPr lang="en-US" dirty="0"/>
              <a:t>--------------</a:t>
            </a:r>
          </a:p>
          <a:p>
            <a:r>
              <a:rPr lang="en-US" dirty="0"/>
              <a:t>SMALL DATASETS</a:t>
            </a:r>
          </a:p>
          <a:p>
            <a:r>
              <a:rPr lang="en-US" dirty="0"/>
              <a:t>Not always a bad thing, but places obvious limits</a:t>
            </a:r>
          </a:p>
          <a:p>
            <a:r>
              <a:rPr lang="en-US" dirty="0"/>
              <a:t>--------------</a:t>
            </a:r>
          </a:p>
          <a:p>
            <a:r>
              <a:rPr lang="en-US" dirty="0"/>
              <a:t>DIFFERENT APPROACH</a:t>
            </a:r>
          </a:p>
          <a:p>
            <a:r>
              <a:rPr lang="en-US" dirty="0"/>
              <a:t>The usual ML algorithms won’t work here</a:t>
            </a:r>
          </a:p>
          <a:p>
            <a:r>
              <a:rPr lang="en-US" dirty="0"/>
              <a:t>--------------</a:t>
            </a:r>
          </a:p>
          <a:p>
            <a:r>
              <a:rPr lang="en-US" dirty="0"/>
              <a:t>EVALUATION</a:t>
            </a:r>
          </a:p>
          <a:p>
            <a:r>
              <a:rPr lang="en-US" dirty="0"/>
              <a:t>The most common evaluation metrics for forecasting are RMSE, which you may have used on regression problems; MAPE, as it is scale-independent and represents the ratio of error to actual values as a percent; and MASE, which indicates how well the forecast performs compared to a naïve average forecast.</a:t>
            </a:r>
            <a:r>
              <a:rPr lang="en-US" dirty="0">
                <a:effectLst/>
              </a:rPr>
              <a:t> </a:t>
            </a:r>
          </a:p>
          <a:p>
            <a:r>
              <a:rPr lang="en-US" dirty="0">
                <a:effectLst/>
              </a:rPr>
              <a:t>--------------</a:t>
            </a:r>
          </a:p>
          <a:p>
            <a:r>
              <a:rPr lang="en-US" dirty="0">
                <a:effectLst/>
              </a:rPr>
              <a:t>RESOLUTION</a:t>
            </a:r>
          </a:p>
          <a:p>
            <a:r>
              <a:rPr lang="en-US" dirty="0"/>
              <a:t>While working with time series, you must have a clear understanding of the objective of your analysis. Assume that the business objective is to forecast at a yearly level. There are two technical ways you can approach this:</a:t>
            </a:r>
          </a:p>
          <a:p>
            <a:endParaRPr lang="en-US" dirty="0"/>
          </a:p>
          <a:p>
            <a:r>
              <a:rPr lang="en-US" dirty="0"/>
              <a:t>Use the yearly totals and fit a model to forecast the required number of years.</a:t>
            </a:r>
          </a:p>
          <a:p>
            <a:r>
              <a:rPr lang="en-US" dirty="0"/>
              <a:t>In the case that you have the values available at a quarterly or monthly level, build a time series model to forecast the required months or quarters, and aggregate to find the total per year.</a:t>
            </a:r>
          </a:p>
          <a:p>
            <a:endParaRPr lang="en-US" dirty="0"/>
          </a:p>
          <a:p>
            <a:r>
              <a:rPr lang="en-US" dirty="0"/>
              <a:t>Aim for the most granular level possible. When using aggregates, the model is learning patterns at a macro level. This not a bad choice, but there may be some patterns at the granular level that the model is not paying attention to. Like in our example, using monthly or quarterly data may yield better results than a yearly forecast.</a:t>
            </a:r>
          </a:p>
          <a:p>
            <a:r>
              <a:rPr lang="en-US" dirty="0"/>
              <a:t>There is another benefit from doing this as well. You may think that after adding the forecasts the error may propagate to the total. However, it is the opposite case. If the model you built is unbiased, the mean of the residuals will be zero or close to zero, and therefore the sum of the residuals will be close to zero</a:t>
            </a:r>
          </a:p>
          <a:p>
            <a:r>
              <a:rPr lang="en-US" dirty="0"/>
              <a:t>--------------</a:t>
            </a:r>
          </a:p>
          <a:p>
            <a:r>
              <a:rPr lang="en-US" dirty="0"/>
              <a:t>CONFIDENCE INTERVALS</a:t>
            </a:r>
          </a:p>
          <a:p>
            <a:r>
              <a:rPr lang="en-US" dirty="0">
                <a:effectLst/>
              </a:rPr>
              <a:t>As previously stated, forecasts are predictions that always include confidence intervals, </a:t>
            </a:r>
            <a:r>
              <a:rPr lang="en-US" dirty="0">
                <a:effectLst/>
                <a:hlinkClick r:id="rId3"/>
              </a:rPr>
              <a:t>usually 80% and 95%</a:t>
            </a:r>
            <a:r>
              <a:rPr lang="en-US" dirty="0">
                <a:effectLst/>
              </a:rPr>
              <a:t>. Alternatively, you could choose to use the standard deviation of the residuals as the sample standard deviation, allowing the confidence intervals to be calculated using an appropriate distribution, like the normal or exponential.</a:t>
            </a:r>
            <a:endParaRPr lang="en-US" dirty="0"/>
          </a:p>
          <a:p>
            <a:r>
              <a:rPr lang="en-US" dirty="0"/>
              <a:t>For some models, e.g., neural networks, which are not based on probability distributions, you can run simulations of the forecasts and calculate confidence intervals from the distribution of the simulations.</a:t>
            </a:r>
          </a:p>
          <a:p>
            <a:r>
              <a:rPr lang="en-US" dirty="0"/>
              <a:t>--------------</a:t>
            </a:r>
          </a:p>
          <a:p>
            <a:r>
              <a:rPr lang="en-US" dirty="0"/>
              <a:t>ACCURACY/ERROR</a:t>
            </a:r>
          </a:p>
          <a:p>
            <a:r>
              <a:rPr lang="en-US" dirty="0"/>
              <a:t>In comparison to other models, the performance of time-series forecasting may differ. Remember that you are assuming that past patterns are indicators of what may occur in the future, and therefore they get replicated or projected. This means that if patterns continue the way they are, your forecasts will be highly accurate.</a:t>
            </a:r>
          </a:p>
          <a:p>
            <a:r>
              <a:rPr lang="en-US" dirty="0"/>
              <a:t>However, if patterns change, either gradually or abruptly, the forecasts may deviate highly from actual results. There is a chance that “black swan” or “gray swan” events may occur.</a:t>
            </a:r>
          </a:p>
          <a:p>
            <a:endParaRPr lang="en-US" dirty="0"/>
          </a:p>
          <a:p>
            <a:r>
              <a:rPr lang="en-US" dirty="0"/>
              <a:t>This also implies these models must be retrained *often*</a:t>
            </a:r>
          </a:p>
          <a:p>
            <a:endParaRPr lang="en-US" dirty="0"/>
          </a:p>
        </p:txBody>
      </p:sp>
    </p:spTree>
    <p:extLst>
      <p:ext uri="{BB962C8B-B14F-4D97-AF65-F5344CB8AC3E}">
        <p14:creationId xmlns:p14="http://schemas.microsoft.com/office/powerpoint/2010/main" val="2256669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important properties an algorithm needs in order to be considered a time-series algorithm is the ability to extrapolate patterns outside of the domain of training data. Many machine learning algorithms do not have this capability, as they tend to be restricted to a domain that is defined by training data. Therefore, they are not suited for time series, as the objective of time series is to project into the future.</a:t>
            </a:r>
          </a:p>
          <a:p>
            <a:r>
              <a:rPr lang="en-US" dirty="0"/>
              <a:t>Another important property of a time series algorithm is the ability to derive confidence intervals. While this is a default property of time series models, most machine learning models do not have this ability because they are not all based on statistical distributions. Confidence intervals can be estimated, but they may not be as accurate.</a:t>
            </a:r>
          </a:p>
        </p:txBody>
      </p:sp>
    </p:spTree>
    <p:extLst>
      <p:ext uri="{BB962C8B-B14F-4D97-AF65-F5344CB8AC3E}">
        <p14:creationId xmlns:p14="http://schemas.microsoft.com/office/powerpoint/2010/main" val="623570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ARIMA – using auto-correlation (lags) as predictors</a:t>
            </a:r>
          </a:p>
          <a:p>
            <a:r>
              <a:rPr lang="en-US" dirty="0"/>
              <a:t>SARIMA – Seasonal ARIMA</a:t>
            </a:r>
          </a:p>
          <a:p>
            <a:r>
              <a:rPr lang="en-US" dirty="0"/>
              <a:t>GARCH – models changing variance</a:t>
            </a:r>
          </a:p>
          <a:p>
            <a:endParaRPr lang="en-US" dirty="0"/>
          </a:p>
        </p:txBody>
      </p:sp>
    </p:spTree>
    <p:extLst>
      <p:ext uri="{BB962C8B-B14F-4D97-AF65-F5344CB8AC3E}">
        <p14:creationId xmlns:p14="http://schemas.microsoft.com/office/powerpoint/2010/main" val="4021896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https://sciencing.com/similarities-of-univariate-multivariate-statistical-analysis-12549543.html</a:t>
            </a:r>
          </a:p>
          <a:p>
            <a:endParaRPr lang="en-US" dirty="0"/>
          </a:p>
          <a:p>
            <a:r>
              <a:rPr lang="en-US" dirty="0"/>
              <a:t>Univariate involves the analysis of a single variable while multivariate analysis examines two or more variables. Most multivariate analysis involves a dependent variable and multiple independent variables. Most univariate analysis emphasizes description while multivariate methods emphasize hypothesis testing and explanation.</a:t>
            </a:r>
          </a:p>
          <a:p>
            <a:endParaRPr lang="en-US" dirty="0"/>
          </a:p>
          <a:p>
            <a:r>
              <a:rPr lang="en-US" b="1" dirty="0"/>
              <a:t>Univariate time series:</a:t>
            </a:r>
            <a:r>
              <a:rPr lang="en-US" dirty="0"/>
              <a:t> Only one variable is varying over time. For example, data collected from a sensor measuring the temperature of a room every second. Therefore, each second, you will only a one-dimensional value, which is the temperature.</a:t>
            </a:r>
          </a:p>
          <a:p>
            <a:r>
              <a:rPr lang="en-US" b="1" dirty="0"/>
              <a:t>Multivariate time series:</a:t>
            </a:r>
            <a:r>
              <a:rPr lang="en-US" dirty="0"/>
              <a:t> Multiple variables are varying over time. For example, a tri-axial accelerometer. There are three accelerations, one for each axis (</a:t>
            </a:r>
            <a:r>
              <a:rPr lang="en-US" dirty="0" err="1"/>
              <a:t>x,y,z</a:t>
            </a:r>
            <a:r>
              <a:rPr lang="en-US" dirty="0"/>
              <a:t>) and they varying simultaneously over time.</a:t>
            </a:r>
          </a:p>
          <a:p>
            <a:endParaRPr lang="en-US" dirty="0"/>
          </a:p>
          <a:p>
            <a:r>
              <a:rPr lang="en-US" dirty="0"/>
              <a:t>Another example:</a:t>
            </a:r>
          </a:p>
          <a:p>
            <a:endParaRPr lang="en-US" dirty="0"/>
          </a:p>
          <a:p>
            <a:r>
              <a:rPr lang="en-US" dirty="0"/>
              <a:t>Multivariate time series is usually contrasted with univariate time series, where each observation at a time </a:t>
            </a:r>
            <a:r>
              <a:rPr lang="en-US" sz="1200" i="1" dirty="0">
                <a:effectLst/>
                <a:latin typeface="+mj-lt"/>
                <a:ea typeface="+mj-ea"/>
                <a:cs typeface="+mj-cs"/>
                <a:sym typeface="Calibri"/>
              </a:rPr>
              <a:t>t</a:t>
            </a:r>
            <a:r>
              <a:rPr lang="en-US" dirty="0"/>
              <a:t>is a vector of values instead of a single value. Typically for such series, the variables in the vector are closely interrelated, which is why we consider them to be single observation in vector form instead of distinct observations from separate time series. </a:t>
            </a:r>
          </a:p>
          <a:p>
            <a:endParaRPr lang="en-US" dirty="0"/>
          </a:p>
          <a:p>
            <a:r>
              <a:rPr lang="en-US" dirty="0"/>
              <a:t>To better explain the difference consider the following examples: </a:t>
            </a:r>
          </a:p>
          <a:p>
            <a:r>
              <a:rPr lang="en-US" dirty="0"/>
              <a:t>We want to monitor weight for a group of patients: This would be multiple time series, i.e. the daily weight values for each patient is a separate time series. </a:t>
            </a:r>
          </a:p>
          <a:p>
            <a:r>
              <a:rPr lang="en-US" dirty="0"/>
              <a:t>We want to monitor the health of a single patient, so we keep track of the patient's daily weight, daily body temperature, daily blood pressure, daily cholesterol levels, etc...: This would be a multivariate time series. </a:t>
            </a:r>
          </a:p>
          <a:p>
            <a:endParaRPr lang="en-US" dirty="0"/>
          </a:p>
          <a:p>
            <a:r>
              <a:rPr lang="en-US" dirty="0"/>
              <a:t>https://www.analyticsvidhya.com/blog/2018/08/auto-arima-time-series-modeling-python-r/</a:t>
            </a:r>
          </a:p>
          <a:p>
            <a:endParaRPr lang="en-US" dirty="0"/>
          </a:p>
          <a:p>
            <a:r>
              <a:rPr lang="en-US" dirty="0"/>
              <a:t>ARIMA has three components – AR (autoregressive term), I (differencing term) and MA (moving average term). Let us understand each of these components:</a:t>
            </a:r>
          </a:p>
          <a:p>
            <a:pPr lvl="1"/>
            <a:r>
              <a:rPr lang="en-US" dirty="0"/>
              <a:t>AR term refers to the past values used for forecasting the next value. The AR term is defined by the parameter ‘p’ in </a:t>
            </a:r>
            <a:r>
              <a:rPr lang="en-US" dirty="0" err="1"/>
              <a:t>arima</a:t>
            </a:r>
            <a:r>
              <a:rPr lang="en-US" dirty="0"/>
              <a:t>. The value of ‘p’ is determined using the PACF plot.	</a:t>
            </a:r>
          </a:p>
          <a:p>
            <a:pPr lvl="1"/>
            <a:r>
              <a:rPr lang="en-US" dirty="0"/>
              <a:t>MA term is used to defines number of past forecast errors used to predict the future values. The parameter ‘q’ in </a:t>
            </a:r>
            <a:r>
              <a:rPr lang="en-US" dirty="0" err="1"/>
              <a:t>arima</a:t>
            </a:r>
            <a:r>
              <a:rPr lang="en-US" dirty="0"/>
              <a:t> represents the MA term. ACF plot is used to identify the correct ‘q’ value.</a:t>
            </a:r>
          </a:p>
          <a:p>
            <a:pPr lvl="1"/>
            <a:r>
              <a:rPr lang="en-US" dirty="0"/>
              <a:t>Order of differencing  specifies the number of times the differencing operation is performed on series to make it stationary. Test like ADF and KPSS can be used to determine whether the series is stationary and help in identifying the d value.</a:t>
            </a:r>
          </a:p>
          <a:p>
            <a:pPr lvl="1"/>
            <a:endParaRPr lang="en-US" dirty="0"/>
          </a:p>
          <a:p>
            <a:pPr lvl="0"/>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22939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a standard ML as baseline helps check that the data isn’t just a random walk.   If you can’t improve on this – it might be.</a:t>
            </a:r>
          </a:p>
          <a:p>
            <a:endParaRPr lang="en-US" dirty="0"/>
          </a:p>
          <a:p>
            <a:r>
              <a:rPr lang="en-US" dirty="0"/>
              <a:t>Walk-forward validation is the gold standard of model evaluation. It is the k-fold cross validation of the time series world.</a:t>
            </a:r>
          </a:p>
          <a:p>
            <a:endParaRPr lang="en-US" dirty="0"/>
          </a:p>
          <a:p>
            <a:r>
              <a:rPr lang="en-US" dirty="0"/>
              <a:t>Some data preparation schemes to consider include:</a:t>
            </a:r>
          </a:p>
          <a:p>
            <a:r>
              <a:rPr lang="en-US" dirty="0"/>
              <a:t>Differencing to remove a trend.</a:t>
            </a:r>
          </a:p>
          <a:p>
            <a:r>
              <a:rPr lang="en-US" dirty="0"/>
              <a:t>Seasonal differencing to remove seasonality.</a:t>
            </a:r>
          </a:p>
          <a:p>
            <a:r>
              <a:rPr lang="en-US" dirty="0"/>
              <a:t>Standardize to center.</a:t>
            </a:r>
          </a:p>
          <a:p>
            <a:r>
              <a:rPr lang="en-US" dirty="0"/>
              <a:t>Normalize to rescale.</a:t>
            </a:r>
          </a:p>
          <a:p>
            <a:r>
              <a:rPr lang="en-US" dirty="0"/>
              <a:t>Power Transform to make normal.</a:t>
            </a:r>
          </a:p>
          <a:p>
            <a:endParaRPr lang="en-US" dirty="0"/>
          </a:p>
          <a:p>
            <a:endParaRPr lang="en-US" dirty="0"/>
          </a:p>
        </p:txBody>
      </p:sp>
    </p:spTree>
    <p:extLst>
      <p:ext uri="{BB962C8B-B14F-4D97-AF65-F5344CB8AC3E}">
        <p14:creationId xmlns:p14="http://schemas.microsoft.com/office/powerpoint/2010/main" val="1454048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1200" kern="0" dirty="0">
                <a:solidFill>
                  <a:srgbClr val="18BC9C"/>
                </a:solidFill>
              </a:rPr>
              <a:t>Matt </a:t>
            </a:r>
            <a:r>
              <a:rPr lang="en-US" sz="1200" kern="0" dirty="0" err="1">
                <a:solidFill>
                  <a:srgbClr val="18BC9C"/>
                </a:solidFill>
              </a:rPr>
              <a:t>Dancho</a:t>
            </a:r>
            <a:endParaRPr lang="en-US" sz="1200" kern="0" dirty="0">
              <a:solidFill>
                <a:srgbClr val="18BC9C"/>
              </a:solidFill>
            </a:endParaRPr>
          </a:p>
          <a:p>
            <a:pPr algn="l"/>
            <a:r>
              <a:rPr lang="en-US" sz="1200" kern="0" dirty="0">
                <a:solidFill>
                  <a:srgbClr val="18BC9C"/>
                </a:solidFill>
              </a:rPr>
              <a:t>Founder &amp; CEO, Business Science</a:t>
            </a:r>
          </a:p>
          <a:p>
            <a:pPr algn="l"/>
            <a:r>
              <a:rPr lang="en-US" sz="1200" kern="0" dirty="0">
                <a:solidFill>
                  <a:srgbClr val="18BC9C"/>
                </a:solidFill>
              </a:rPr>
              <a:t>business-science.io</a:t>
            </a:r>
          </a:p>
          <a:p>
            <a:pPr algn="l"/>
            <a:endParaRPr lang="en-US" sz="1200" kern="0" dirty="0">
              <a:solidFill>
                <a:srgbClr val="18BC9C"/>
              </a:solidFill>
            </a:endParaRPr>
          </a:p>
          <a:p>
            <a:pPr algn="l"/>
            <a:r>
              <a:rPr lang="en-US" sz="1200" kern="0" dirty="0">
                <a:solidFill>
                  <a:srgbClr val="18BC9C"/>
                </a:solidFill>
              </a:rPr>
              <a:t>Also </a:t>
            </a:r>
            <a:r>
              <a:rPr lang="en-US" sz="1200" kern="0" dirty="0" err="1">
                <a:solidFill>
                  <a:srgbClr val="18BC9C"/>
                </a:solidFill>
              </a:rPr>
              <a:t>CausalImpact</a:t>
            </a:r>
            <a:r>
              <a:rPr lang="en-US" sz="1200" kern="0" dirty="0">
                <a:solidFill>
                  <a:srgbClr val="18BC9C"/>
                </a:solidFill>
              </a:rPr>
              <a:t>, forecast and Facebook Prophet (R and Python)</a:t>
            </a:r>
          </a:p>
          <a:p>
            <a:pPr algn="l"/>
            <a:endParaRPr lang="en-US" sz="1200" kern="0" dirty="0">
              <a:solidFill>
                <a:srgbClr val="18BC9C"/>
              </a:solidFill>
            </a:endParaRPr>
          </a:p>
          <a:p>
            <a:pPr algn="l"/>
            <a:endParaRPr lang="en-US" sz="1200" kern="0" dirty="0">
              <a:solidFill>
                <a:srgbClr val="18BC9C"/>
              </a:solidFill>
            </a:endParaRPr>
          </a:p>
          <a:p>
            <a:endParaRPr lang="en-US" dirty="0"/>
          </a:p>
        </p:txBody>
      </p:sp>
    </p:spTree>
    <p:extLst>
      <p:ext uri="{BB962C8B-B14F-4D97-AF65-F5344CB8AC3E}">
        <p14:creationId xmlns:p14="http://schemas.microsoft.com/office/powerpoint/2010/main" val="1959383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Light Blank">
    <p:bg>
      <p:bgPr>
        <a:solidFill>
          <a:schemeClr val="accent2">
            <a:lumOff val="5588"/>
          </a:schemeClr>
        </a:solidFill>
        <a:effectLst/>
      </p:bgPr>
    </p:bg>
    <p:spTree>
      <p:nvGrpSpPr>
        <p:cNvPr id="1" name=""/>
        <p:cNvGrpSpPr/>
        <p:nvPr/>
      </p:nvGrpSpPr>
      <p:grpSpPr>
        <a:xfrm>
          <a:off x="0" y="0"/>
          <a:ext cx="0" cy="0"/>
          <a:chOff x="0" y="0"/>
          <a:chExt cx="0" cy="0"/>
        </a:xfrm>
      </p:grpSpPr>
      <p:sp>
        <p:nvSpPr>
          <p:cNvPr id="322" name="Rectangle 14"/>
          <p:cNvSpPr/>
          <p:nvPr userDrawn="1"/>
        </p:nvSpPr>
        <p:spPr>
          <a:xfrm>
            <a:off x="-2" y="6413500"/>
            <a:ext cx="12192004" cy="4445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Arial"/>
              </a:defRPr>
            </a:pPr>
            <a:endParaRPr/>
          </a:p>
        </p:txBody>
      </p:sp>
      <p:pic>
        <p:nvPicPr>
          <p:cNvPr id="323" name="ibm_logo_dark blue-01.png" descr="ibm_logo_dark blue-01.png"/>
          <p:cNvPicPr>
            <a:picLocks noChangeAspect="1"/>
          </p:cNvPicPr>
          <p:nvPr/>
        </p:nvPicPr>
        <p:blipFill>
          <a:blip r:embed="rId2">
            <a:extLst/>
          </a:blip>
          <a:stretch>
            <a:fillRect/>
          </a:stretch>
        </p:blipFill>
        <p:spPr>
          <a:xfrm rot="5400000">
            <a:off x="11717319" y="6383320"/>
            <a:ext cx="190502" cy="504861"/>
          </a:xfrm>
          <a:prstGeom prst="rect">
            <a:avLst/>
          </a:prstGeom>
          <a:ln w="12700">
            <a:miter lim="400000"/>
          </a:ln>
        </p:spPr>
      </p:pic>
      <p:sp>
        <p:nvSpPr>
          <p:cNvPr id="324" name="Line"/>
          <p:cNvSpPr/>
          <p:nvPr/>
        </p:nvSpPr>
        <p:spPr>
          <a:xfrm>
            <a:off x="-1" y="6394450"/>
            <a:ext cx="12192003" cy="0"/>
          </a:xfrm>
          <a:prstGeom prst="line">
            <a:avLst/>
          </a:prstGeom>
          <a:ln w="25400">
            <a:solidFill>
              <a:schemeClr val="accent5"/>
            </a:solidFill>
            <a:miter/>
          </a:ln>
        </p:spPr>
        <p:txBody>
          <a:bodyPr lIns="45718" tIns="45718" rIns="45718" bIns="45718"/>
          <a:lstStyle/>
          <a:p>
            <a:endParaRPr/>
          </a:p>
        </p:txBody>
      </p:sp>
      <p:sp>
        <p:nvSpPr>
          <p:cNvPr id="325" name="Subtitle 2"/>
          <p:cNvSpPr txBox="1"/>
          <p:nvPr/>
        </p:nvSpPr>
        <p:spPr>
          <a:xfrm>
            <a:off x="7768907" y="6512414"/>
            <a:ext cx="3643976" cy="26425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r">
              <a:lnSpc>
                <a:spcPct val="90000"/>
              </a:lnSpc>
              <a:defRPr sz="1200">
                <a:solidFill>
                  <a:srgbClr val="CACACA"/>
                </a:solidFill>
                <a:latin typeface="+mn-lt"/>
                <a:ea typeface="+mn-ea"/>
                <a:cs typeface="+mn-cs"/>
                <a:sym typeface="Arial"/>
              </a:defRPr>
            </a:lvl1pPr>
          </a:lstStyle>
          <a:p>
            <a:r>
              <a:t>Internal and Business Partner Use Only</a:t>
            </a:r>
          </a:p>
        </p:txBody>
      </p:sp>
      <p:sp>
        <p:nvSpPr>
          <p:cNvPr id="326" name="Slide title"/>
          <p:cNvSpPr txBox="1">
            <a:spLocks noGrp="1"/>
          </p:cNvSpPr>
          <p:nvPr>
            <p:ph type="body" sz="quarter" idx="13"/>
          </p:nvPr>
        </p:nvSpPr>
        <p:spPr>
          <a:xfrm>
            <a:off x="254000" y="254000"/>
            <a:ext cx="4024249" cy="521223"/>
          </a:xfrm>
          <a:prstGeom prst="rect">
            <a:avLst/>
          </a:prstGeom>
        </p:spPr>
        <p:txBody>
          <a:bodyPr lIns="45718" tIns="45718" rIns="45718" bIns="45718"/>
          <a:lstStyle>
            <a:lvl1pPr defTabSz="777240">
              <a:lnSpc>
                <a:spcPct val="90000"/>
              </a:lnSpc>
              <a:defRPr sz="3000" b="1">
                <a:solidFill>
                  <a:schemeClr val="accent4"/>
                </a:solidFill>
              </a:defRPr>
            </a:lvl1pPr>
          </a:lstStyle>
          <a:p>
            <a:r>
              <a:t>Slide title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ark Title Slide">
    <p:spTree>
      <p:nvGrpSpPr>
        <p:cNvPr id="1" name=""/>
        <p:cNvGrpSpPr/>
        <p:nvPr/>
      </p:nvGrpSpPr>
      <p:grpSpPr>
        <a:xfrm>
          <a:off x="0" y="0"/>
          <a:ext cx="0" cy="0"/>
          <a:chOff x="0" y="0"/>
          <a:chExt cx="0" cy="0"/>
        </a:xfrm>
      </p:grpSpPr>
      <p:sp>
        <p:nvSpPr>
          <p:cNvPr id="34" name="Rectangle 14"/>
          <p:cNvSpPr/>
          <p:nvPr/>
        </p:nvSpPr>
        <p:spPr>
          <a:xfrm>
            <a:off x="7658782" y="0"/>
            <a:ext cx="2986479" cy="6858000"/>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mn-lt"/>
                <a:ea typeface="+mn-ea"/>
                <a:cs typeface="+mn-cs"/>
                <a:sym typeface="Arial"/>
              </a:defRPr>
            </a:pPr>
            <a:endParaRPr/>
          </a:p>
        </p:txBody>
      </p:sp>
      <p:sp>
        <p:nvSpPr>
          <p:cNvPr id="35" name="Rectangle 13"/>
          <p:cNvSpPr/>
          <p:nvPr/>
        </p:nvSpPr>
        <p:spPr>
          <a:xfrm>
            <a:off x="0" y="0"/>
            <a:ext cx="7658783" cy="6858001"/>
          </a:xfrm>
          <a:prstGeom prst="rect">
            <a:avLst/>
          </a:prstGeom>
          <a:solidFill>
            <a:schemeClr val="accent4"/>
          </a:solidFill>
          <a:ln w="12700">
            <a:miter lim="400000"/>
          </a:ln>
        </p:spPr>
        <p:txBody>
          <a:bodyPr lIns="45718" tIns="45718" rIns="45718" bIns="45718" anchor="ctr"/>
          <a:lstStyle/>
          <a:p>
            <a:pPr algn="ctr">
              <a:defRPr>
                <a:solidFill>
                  <a:srgbClr val="FFFFFF"/>
                </a:solidFill>
                <a:latin typeface="+mn-lt"/>
                <a:ea typeface="+mn-ea"/>
                <a:cs typeface="+mn-cs"/>
                <a:sym typeface="Arial"/>
              </a:defRPr>
            </a:pPr>
            <a:endParaRPr/>
          </a:p>
        </p:txBody>
      </p:sp>
      <p:sp>
        <p:nvSpPr>
          <p:cNvPr id="36" name="Rectangle 16"/>
          <p:cNvSpPr/>
          <p:nvPr/>
        </p:nvSpPr>
        <p:spPr>
          <a:xfrm>
            <a:off x="10639245" y="-11563"/>
            <a:ext cx="1552756" cy="6881125"/>
          </a:xfrm>
          <a:prstGeom prst="rect">
            <a:avLst/>
          </a:prstGeom>
          <a:solidFill>
            <a:srgbClr val="E4E1E1"/>
          </a:solidFill>
          <a:ln w="12700">
            <a:miter lim="400000"/>
          </a:ln>
        </p:spPr>
        <p:txBody>
          <a:bodyPr lIns="45718" tIns="45718" rIns="45718" bIns="45718" anchor="ctr"/>
          <a:lstStyle/>
          <a:p>
            <a:pPr algn="ctr">
              <a:defRPr>
                <a:solidFill>
                  <a:srgbClr val="FFFFFF"/>
                </a:solidFill>
                <a:latin typeface="+mn-lt"/>
                <a:ea typeface="+mn-ea"/>
                <a:cs typeface="+mn-cs"/>
                <a:sym typeface="Arial"/>
              </a:defRPr>
            </a:pPr>
            <a:endParaRPr/>
          </a:p>
        </p:txBody>
      </p:sp>
      <p:sp>
        <p:nvSpPr>
          <p:cNvPr id="37" name="Rectangle 14"/>
          <p:cNvSpPr/>
          <p:nvPr/>
        </p:nvSpPr>
        <p:spPr>
          <a:xfrm>
            <a:off x="-2" y="6413500"/>
            <a:ext cx="12192004" cy="4445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Arial"/>
              </a:defRPr>
            </a:pPr>
            <a:endParaRPr/>
          </a:p>
        </p:txBody>
      </p:sp>
      <p:pic>
        <p:nvPicPr>
          <p:cNvPr id="38" name="ibm_logo_dark blue-01.png" descr="ibm_logo_dark blue-01.png"/>
          <p:cNvPicPr>
            <a:picLocks noChangeAspect="1"/>
          </p:cNvPicPr>
          <p:nvPr/>
        </p:nvPicPr>
        <p:blipFill>
          <a:blip r:embed="rId2">
            <a:extLst/>
          </a:blip>
          <a:stretch>
            <a:fillRect/>
          </a:stretch>
        </p:blipFill>
        <p:spPr>
          <a:xfrm rot="5400000">
            <a:off x="11717319" y="6383320"/>
            <a:ext cx="190502" cy="504861"/>
          </a:xfrm>
          <a:prstGeom prst="rect">
            <a:avLst/>
          </a:prstGeom>
          <a:ln w="12700">
            <a:miter lim="400000"/>
          </a:ln>
        </p:spPr>
      </p:pic>
      <p:sp>
        <p:nvSpPr>
          <p:cNvPr id="41" name="Subtitle 2"/>
          <p:cNvSpPr txBox="1">
            <a:spLocks noGrp="1"/>
          </p:cNvSpPr>
          <p:nvPr>
            <p:ph type="body" sz="quarter" idx="13"/>
          </p:nvPr>
        </p:nvSpPr>
        <p:spPr>
          <a:xfrm>
            <a:off x="254000" y="2869319"/>
            <a:ext cx="5588000" cy="609885"/>
          </a:xfrm>
          <a:prstGeom prst="rect">
            <a:avLst/>
          </a:prstGeom>
        </p:spPr>
        <p:txBody>
          <a:bodyPr lIns="45718" tIns="45718" rIns="45718" bIns="45718"/>
          <a:lstStyle>
            <a:lvl1pPr defTabSz="914400">
              <a:lnSpc>
                <a:spcPct val="90000"/>
              </a:lnSpc>
              <a:defRPr sz="3600">
                <a:solidFill>
                  <a:srgbClr val="DBD6D6"/>
                </a:solidFill>
              </a:defRPr>
            </a:lvl1pPr>
          </a:lstStyle>
          <a:p>
            <a:r>
              <a:t>Sub-title</a:t>
            </a:r>
          </a:p>
        </p:txBody>
      </p:sp>
      <p:sp>
        <p:nvSpPr>
          <p:cNvPr id="42" name="Subtitle 2"/>
          <p:cNvSpPr txBox="1">
            <a:spLocks noGrp="1"/>
          </p:cNvSpPr>
          <p:nvPr>
            <p:ph type="body" sz="quarter" idx="14"/>
          </p:nvPr>
        </p:nvSpPr>
        <p:spPr>
          <a:xfrm>
            <a:off x="254000" y="405735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Presenter Name(s)</a:t>
            </a:r>
          </a:p>
        </p:txBody>
      </p:sp>
      <p:sp>
        <p:nvSpPr>
          <p:cNvPr id="43" name="Subtitle 2"/>
          <p:cNvSpPr txBox="1">
            <a:spLocks noGrp="1"/>
          </p:cNvSpPr>
          <p:nvPr>
            <p:ph type="body" sz="quarter" idx="15"/>
          </p:nvPr>
        </p:nvSpPr>
        <p:spPr>
          <a:xfrm>
            <a:off x="254000" y="440801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Date</a:t>
            </a:r>
          </a:p>
        </p:txBody>
      </p:sp>
      <p:sp>
        <p:nvSpPr>
          <p:cNvPr id="44" name="Subtitle 2"/>
          <p:cNvSpPr txBox="1">
            <a:spLocks noGrp="1"/>
          </p:cNvSpPr>
          <p:nvPr>
            <p:ph type="body" sz="quarter" idx="16"/>
          </p:nvPr>
        </p:nvSpPr>
        <p:spPr>
          <a:xfrm>
            <a:off x="254000" y="2099322"/>
            <a:ext cx="5588000" cy="769999"/>
          </a:xfrm>
          <a:prstGeom prst="rect">
            <a:avLst/>
          </a:prstGeom>
        </p:spPr>
        <p:txBody>
          <a:bodyPr lIns="45718" tIns="45718" rIns="45718" bIns="45718"/>
          <a:lstStyle>
            <a:lvl1pPr defTabSz="914400">
              <a:lnSpc>
                <a:spcPct val="90000"/>
              </a:lnSpc>
              <a:defRPr sz="4800" b="1">
                <a:solidFill>
                  <a:schemeClr val="accent2">
                    <a:lumOff val="5588"/>
                  </a:schemeClr>
                </a:solidFill>
              </a:defRPr>
            </a:lvl1pPr>
          </a:lstStyle>
          <a:p>
            <a:r>
              <a:t>Presentation Title</a:t>
            </a:r>
          </a:p>
        </p:txBody>
      </p:sp>
    </p:spTree>
    <p:extLst>
      <p:ext uri="{BB962C8B-B14F-4D97-AF65-F5344CB8AC3E}">
        <p14:creationId xmlns:p14="http://schemas.microsoft.com/office/powerpoint/2010/main" val="30483927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Photo - Horizontal">
    <p:spTree>
      <p:nvGrpSpPr>
        <p:cNvPr id="1" name=""/>
        <p:cNvGrpSpPr/>
        <p:nvPr/>
      </p:nvGrpSpPr>
      <p:grpSpPr>
        <a:xfrm>
          <a:off x="0" y="0"/>
          <a:ext cx="0" cy="0"/>
          <a:chOff x="0" y="0"/>
          <a:chExt cx="0" cy="0"/>
        </a:xfrm>
      </p:grpSpPr>
      <p:sp>
        <p:nvSpPr>
          <p:cNvPr id="6" name="Rectangle"/>
          <p:cNvSpPr/>
          <p:nvPr userDrawn="1"/>
        </p:nvSpPr>
        <p:spPr>
          <a:xfrm>
            <a:off x="0" y="0"/>
            <a:ext cx="12192000" cy="6854528"/>
          </a:xfrm>
          <a:prstGeom prst="rect">
            <a:avLst/>
          </a:prstGeom>
          <a:solidFill>
            <a:srgbClr val="152834"/>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7" name="Square"/>
          <p:cNvSpPr/>
          <p:nvPr userDrawn="1"/>
        </p:nvSpPr>
        <p:spPr>
          <a:xfrm>
            <a:off x="11821986" y="4883171"/>
            <a:ext cx="361161" cy="361161"/>
          </a:xfrm>
          <a:prstGeom prst="rect">
            <a:avLst/>
          </a:prstGeom>
          <a:solidFill>
            <a:srgbClr val="1E3548"/>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8" name="Square"/>
          <p:cNvSpPr/>
          <p:nvPr userDrawn="1"/>
        </p:nvSpPr>
        <p:spPr>
          <a:xfrm>
            <a:off x="10643795" y="5243601"/>
            <a:ext cx="1181539" cy="1181539"/>
          </a:xfrm>
          <a:prstGeom prst="rect">
            <a:avLst/>
          </a:prstGeom>
          <a:solidFill>
            <a:srgbClr val="1E3548"/>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9" name="Rectangle"/>
          <p:cNvSpPr/>
          <p:nvPr userDrawn="1"/>
        </p:nvSpPr>
        <p:spPr>
          <a:xfrm>
            <a:off x="10643795" y="6262041"/>
            <a:ext cx="1181539" cy="163259"/>
          </a:xfrm>
          <a:prstGeom prst="rect">
            <a:avLst/>
          </a:prstGeom>
          <a:solidFill>
            <a:srgbClr val="325C80"/>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0" name="Square"/>
          <p:cNvSpPr/>
          <p:nvPr userDrawn="1"/>
        </p:nvSpPr>
        <p:spPr>
          <a:xfrm>
            <a:off x="10215767" y="6425589"/>
            <a:ext cx="428941" cy="428941"/>
          </a:xfrm>
          <a:prstGeom prst="rect">
            <a:avLst/>
          </a:prstGeom>
          <a:solidFill>
            <a:srgbClr val="008471"/>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1" name="Square"/>
          <p:cNvSpPr/>
          <p:nvPr userDrawn="1"/>
        </p:nvSpPr>
        <p:spPr>
          <a:xfrm>
            <a:off x="11827477" y="6423853"/>
            <a:ext cx="170271" cy="170270"/>
          </a:xfrm>
          <a:prstGeom prst="rect">
            <a:avLst/>
          </a:prstGeom>
          <a:solidFill>
            <a:srgbClr val="FE4F04"/>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2" name="Square"/>
          <p:cNvSpPr/>
          <p:nvPr userDrawn="1"/>
        </p:nvSpPr>
        <p:spPr>
          <a:xfrm>
            <a:off x="1188093" y="1178701"/>
            <a:ext cx="635001" cy="635001"/>
          </a:xfrm>
          <a:prstGeom prst="rect">
            <a:avLst/>
          </a:prstGeom>
          <a:solidFill>
            <a:srgbClr val="274A60"/>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3" name="Square"/>
          <p:cNvSpPr/>
          <p:nvPr userDrawn="1"/>
        </p:nvSpPr>
        <p:spPr>
          <a:xfrm>
            <a:off x="1823450" y="1812512"/>
            <a:ext cx="170271" cy="170270"/>
          </a:xfrm>
          <a:prstGeom prst="rect">
            <a:avLst/>
          </a:prstGeom>
          <a:solidFill>
            <a:srgbClr val="FE4F04"/>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4" name="Square"/>
          <p:cNvSpPr/>
          <p:nvPr userDrawn="1"/>
        </p:nvSpPr>
        <p:spPr>
          <a:xfrm>
            <a:off x="1734739" y="1983323"/>
            <a:ext cx="88359" cy="88358"/>
          </a:xfrm>
          <a:prstGeom prst="rect">
            <a:avLst/>
          </a:prstGeom>
          <a:solidFill>
            <a:srgbClr val="A6256E"/>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5" name="Square"/>
          <p:cNvSpPr/>
          <p:nvPr userDrawn="1"/>
        </p:nvSpPr>
        <p:spPr>
          <a:xfrm>
            <a:off x="5213" y="-3317"/>
            <a:ext cx="1181539" cy="1181538"/>
          </a:xfrm>
          <a:prstGeom prst="rect">
            <a:avLst/>
          </a:prstGeom>
          <a:solidFill>
            <a:srgbClr val="1E3548"/>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6" name="Square"/>
          <p:cNvSpPr/>
          <p:nvPr userDrawn="1"/>
        </p:nvSpPr>
        <p:spPr>
          <a:xfrm>
            <a:off x="756376" y="1814354"/>
            <a:ext cx="428941" cy="428941"/>
          </a:xfrm>
          <a:prstGeom prst="rect">
            <a:avLst/>
          </a:prstGeom>
          <a:solidFill>
            <a:srgbClr val="42D6C3"/>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7" name="Rectangle"/>
          <p:cNvSpPr/>
          <p:nvPr userDrawn="1"/>
        </p:nvSpPr>
        <p:spPr>
          <a:xfrm>
            <a:off x="5213" y="1014259"/>
            <a:ext cx="1181539" cy="163260"/>
          </a:xfrm>
          <a:prstGeom prst="rect">
            <a:avLst/>
          </a:prstGeom>
          <a:solidFill>
            <a:srgbClr val="325C80"/>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9" name="Line"/>
          <p:cNvSpPr/>
          <p:nvPr userDrawn="1"/>
        </p:nvSpPr>
        <p:spPr>
          <a:xfrm>
            <a:off x="4445699" y="4236333"/>
            <a:ext cx="3300599" cy="1"/>
          </a:xfrm>
          <a:prstGeom prst="line">
            <a:avLst/>
          </a:prstGeom>
          <a:ln w="25400">
            <a:solidFill>
              <a:srgbClr val="02B4A0"/>
            </a:solidFill>
            <a:miter lim="400000"/>
          </a:ln>
        </p:spPr>
        <p:txBody>
          <a:bodyPr lIns="19050" tIns="19050" rIns="19050" bIns="19050" anchor="ctr"/>
          <a:lstStyle/>
          <a:p>
            <a:pPr algn="ctr" defTabSz="309563">
              <a:defRPr sz="3200"/>
            </a:pPr>
            <a:endParaRPr sz="1200">
              <a:sym typeface="Helvetica Light"/>
            </a:endParaRPr>
          </a:p>
        </p:txBody>
      </p:sp>
      <p:sp>
        <p:nvSpPr>
          <p:cNvPr id="21" name="Title 3"/>
          <p:cNvSpPr txBox="1">
            <a:spLocks/>
          </p:cNvSpPr>
          <p:nvPr userDrawn="1"/>
        </p:nvSpPr>
        <p:spPr>
          <a:xfrm>
            <a:off x="2191901" y="1897646"/>
            <a:ext cx="3799873" cy="437722"/>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noAutofit/>
          </a:bodyPr>
          <a:lstStyle>
            <a:lvl1pPr marL="0" marR="0" indent="0" algn="ctr" defTabSz="8255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1688" dirty="0">
                <a:solidFill>
                  <a:srgbClr val="FFFFFF"/>
                </a:solidFill>
                <a:latin typeface="Helvetica Neue" charset="0"/>
                <a:ea typeface="Helvetica Neue" charset="0"/>
                <a:cs typeface="Helvetica Neue" charset="0"/>
              </a:rPr>
              <a:t>Click to edit Master title style</a:t>
            </a:r>
          </a:p>
        </p:txBody>
      </p:sp>
      <p:sp>
        <p:nvSpPr>
          <p:cNvPr id="22" name="Title 3"/>
          <p:cNvSpPr txBox="1">
            <a:spLocks/>
          </p:cNvSpPr>
          <p:nvPr userDrawn="1"/>
        </p:nvSpPr>
        <p:spPr>
          <a:xfrm>
            <a:off x="1993719" y="3295347"/>
            <a:ext cx="8650076" cy="683598"/>
          </a:xfrm>
          <a:prstGeom prst="rect">
            <a:avLst/>
          </a:prstGeom>
          <a:ln w="12700">
            <a:miter lim="400000"/>
          </a:ln>
          <a:extLst>
            <a:ext uri="{C572A759-6A51-4108-AA02-DFA0A04FC94B}">
              <ma14:wrappingTextBoxFlag xmlns="" xmlns:ma14="http://schemas.microsoft.com/office/mac/drawingml/2011/main" val="1"/>
            </a:ext>
          </a:extLst>
        </p:spPr>
        <p:txBody>
          <a:bodyPr lIns="19050" tIns="19050" rIns="19050" bIns="19050" anchor="ctr">
            <a:noAutofit/>
          </a:bodyPr>
          <a:lstStyle>
            <a:lvl1pPr marL="0" marR="0" indent="0" algn="ctr" defTabSz="8255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3300" b="1" dirty="0">
                <a:solidFill>
                  <a:srgbClr val="FFFFFF"/>
                </a:solidFill>
                <a:latin typeface="Helvetica Neue" charset="0"/>
                <a:ea typeface="Helvetica Neue" charset="0"/>
                <a:cs typeface="Helvetica Neue" charset="0"/>
              </a:rPr>
              <a:t>Click to edit Master title style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Top">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5939739" y="6540500"/>
            <a:ext cx="256480" cy="241092"/>
          </a:xfrm>
          <a:prstGeom prst="rect">
            <a:avLst/>
          </a:prstGeom>
        </p:spPr>
        <p:txBody>
          <a:bodyPr/>
          <a:lstStyle/>
          <a:p>
            <a:fld id="{86CB4B4D-7CA3-9044-876B-883B54F8677D}" type="slidenum">
              <a:rPr>
                <a:solidFill>
                  <a:srgbClr val="FFFFFF"/>
                </a:solidFill>
              </a:rPr>
              <a:pPr/>
              <a:t>‹#›</a:t>
            </a:fld>
            <a:endParaRPr dirty="0">
              <a:solidFill>
                <a:srgbClr val="FFFFFF"/>
              </a:solidFill>
            </a:endParaRPr>
          </a:p>
        </p:txBody>
      </p:sp>
      <p:sp>
        <p:nvSpPr>
          <p:cNvPr id="2" name="Title 1"/>
          <p:cNvSpPr>
            <a:spLocks noGrp="1"/>
          </p:cNvSpPr>
          <p:nvPr>
            <p:ph type="title"/>
          </p:nvPr>
        </p:nvSpPr>
        <p:spPr>
          <a:xfrm>
            <a:off x="721716" y="83774"/>
            <a:ext cx="10256947" cy="678229"/>
          </a:xfrm>
          <a:prstGeom prst="rect">
            <a:avLst/>
          </a:prstGeom>
        </p:spPr>
        <p:txBody>
          <a:bodyPr/>
          <a:lstStyle>
            <a:lvl1pPr algn="l">
              <a:defRPr sz="3000" b="1">
                <a:solidFill>
                  <a:schemeClr val="bg1"/>
                </a:solidFill>
              </a:defRPr>
            </a:lvl1pPr>
          </a:lstStyle>
          <a:p>
            <a:r>
              <a:rPr lang="en-US"/>
              <a:t>Click to edit Master title style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8674" name="Rectangle 2"/>
          <p:cNvSpPr>
            <a:spLocks noGrp="1" noChangeArrowheads="1"/>
          </p:cNvSpPr>
          <p:nvPr>
            <p:ph type="ctrTitle"/>
          </p:nvPr>
        </p:nvSpPr>
        <p:spPr>
          <a:xfrm>
            <a:off x="302685" y="2343157"/>
            <a:ext cx="11508819" cy="1077913"/>
          </a:xfrm>
          <a:prstGeom prst="rect">
            <a:avLst/>
          </a:prstGeom>
        </p:spPr>
        <p:txBody>
          <a:bodyPr anchor="b"/>
          <a:lstStyle>
            <a:lvl1pPr>
              <a:defRPr sz="2625">
                <a:solidFill>
                  <a:schemeClr val="bg1"/>
                </a:solidFill>
              </a:defRPr>
            </a:lvl1pPr>
          </a:lstStyle>
          <a:p>
            <a:pPr lvl="0"/>
            <a:r>
              <a:rPr lang="en-CA" noProof="0"/>
              <a:t>Click to edit Master title style</a:t>
            </a:r>
            <a:endParaRPr lang="en-US" noProof="0"/>
          </a:p>
        </p:txBody>
      </p:sp>
      <p:sp>
        <p:nvSpPr>
          <p:cNvPr id="28677" name="Rectangle 5"/>
          <p:cNvSpPr>
            <a:spLocks noGrp="1" noChangeArrowheads="1"/>
          </p:cNvSpPr>
          <p:nvPr>
            <p:ph type="subTitle" sz="quarter" idx="1"/>
          </p:nvPr>
        </p:nvSpPr>
        <p:spPr>
          <a:xfrm>
            <a:off x="332319" y="917582"/>
            <a:ext cx="11457748" cy="492125"/>
          </a:xfrm>
          <a:prstGeom prst="rect">
            <a:avLst/>
          </a:prstGeom>
        </p:spPr>
        <p:txBody>
          <a:bodyPr anchor="b"/>
          <a:lstStyle>
            <a:lvl1pPr marL="0" indent="0">
              <a:buFont typeface="Wingdings" charset="0"/>
              <a:buNone/>
              <a:defRPr sz="825">
                <a:solidFill>
                  <a:schemeClr val="bg1"/>
                </a:solidFill>
              </a:defRPr>
            </a:lvl1pPr>
          </a:lstStyle>
          <a:p>
            <a:pPr lvl="0"/>
            <a:r>
              <a:rPr lang="en-CA" noProof="0"/>
              <a:t>Click to edit Master subtitle style</a:t>
            </a:r>
            <a:endParaRPr lang="en-US" noProof="0"/>
          </a:p>
        </p:txBody>
      </p:sp>
      <p:sp>
        <p:nvSpPr>
          <p:cNvPr id="7" name="Rectangle 6"/>
          <p:cNvSpPr>
            <a:spLocks noChangeArrowheads="1"/>
          </p:cNvSpPr>
          <p:nvPr userDrawn="1"/>
        </p:nvSpPr>
        <p:spPr bwMode="black">
          <a:xfrm>
            <a:off x="7912101" y="6481769"/>
            <a:ext cx="4072467" cy="173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spAutoFit/>
          </a:bodyPr>
          <a:lstStyle/>
          <a:p>
            <a:pPr algn="r" eaLnBrk="0" fontAlgn="base">
              <a:spcBef>
                <a:spcPct val="0"/>
              </a:spcBef>
              <a:spcAft>
                <a:spcPct val="0"/>
              </a:spcAft>
            </a:pPr>
            <a:r>
              <a:rPr lang="en-US" sz="675" kern="1200" dirty="0">
                <a:solidFill>
                  <a:srgbClr val="FFFFFF"/>
                </a:solidFill>
                <a:latin typeface="Arial" charset="0"/>
                <a:ea typeface="MS PGothic" charset="0"/>
                <a:cs typeface="MS PGothic" charset="0"/>
              </a:rPr>
              <a:t>© 2018 IBM Corporation</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3484" y="593725"/>
            <a:ext cx="11394016" cy="501650"/>
          </a:xfrm>
          <a:prstGeom prst="rect">
            <a:avLst/>
          </a:prstGeom>
        </p:spPr>
        <p:txBody>
          <a:bodyPr/>
          <a:lstStyle/>
          <a:p>
            <a:r>
              <a:rPr lang="en-CA" dirty="0"/>
              <a:t>Click to edit Master title style</a:t>
            </a:r>
            <a:endParaRPr lang="en-US" dirty="0"/>
          </a:p>
        </p:txBody>
      </p:sp>
      <p:sp>
        <p:nvSpPr>
          <p:cNvPr id="3" name="Content Placeholder 2"/>
          <p:cNvSpPr>
            <a:spLocks noGrp="1"/>
          </p:cNvSpPr>
          <p:nvPr>
            <p:ph idx="1"/>
          </p:nvPr>
        </p:nvSpPr>
        <p:spPr>
          <a:xfrm>
            <a:off x="355600" y="1269874"/>
            <a:ext cx="11389784" cy="5099176"/>
          </a:xfrm>
          <a:prstGeom prst="rect">
            <a:avLst/>
          </a:prstGeom>
        </p:spPr>
        <p:txBody>
          <a:bodyPr/>
          <a:lstStyle>
            <a:lvl2pPr marL="386954" indent="-169069">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eader Slide">
    <p:spTree>
      <p:nvGrpSpPr>
        <p:cNvPr id="1" name=""/>
        <p:cNvGrpSpPr/>
        <p:nvPr/>
      </p:nvGrpSpPr>
      <p:grpSpPr>
        <a:xfrm>
          <a:off x="0" y="0"/>
          <a:ext cx="0" cy="0"/>
          <a:chOff x="0" y="0"/>
          <a:chExt cx="0" cy="0"/>
        </a:xfrm>
      </p:grpSpPr>
      <p:sp>
        <p:nvSpPr>
          <p:cNvPr id="2" name="Rectangle 1"/>
          <p:cNvSpPr/>
          <p:nvPr userDrawn="1"/>
        </p:nvSpPr>
        <p:spPr>
          <a:xfrm>
            <a:off x="0" y="0"/>
            <a:ext cx="12192000" cy="4222752"/>
          </a:xfrm>
          <a:prstGeom prst="rect">
            <a:avLst/>
          </a:prstGeom>
          <a:solidFill>
            <a:srgbClr val="1C35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a:spcBef>
                <a:spcPct val="0"/>
              </a:spcBef>
              <a:spcAft>
                <a:spcPct val="0"/>
              </a:spcAft>
            </a:pPr>
            <a:endParaRPr lang="en-US" sz="1200" kern="1200">
              <a:solidFill>
                <a:srgbClr val="FFFFFF"/>
              </a:solidFill>
            </a:endParaRPr>
          </a:p>
        </p:txBody>
      </p:sp>
      <p:sp>
        <p:nvSpPr>
          <p:cNvPr id="28674" name="Rectangle 2"/>
          <p:cNvSpPr>
            <a:spLocks noGrp="1" noChangeArrowheads="1"/>
          </p:cNvSpPr>
          <p:nvPr>
            <p:ph type="ctrTitle"/>
          </p:nvPr>
        </p:nvSpPr>
        <p:spPr>
          <a:xfrm>
            <a:off x="329701" y="2908670"/>
            <a:ext cx="11508819" cy="1077913"/>
          </a:xfrm>
          <a:prstGeom prst="rect">
            <a:avLst/>
          </a:prstGeom>
        </p:spPr>
        <p:txBody>
          <a:bodyPr anchor="ctr"/>
          <a:lstStyle>
            <a:lvl1pPr>
              <a:defRPr sz="2625">
                <a:solidFill>
                  <a:schemeClr val="bg1"/>
                </a:solidFill>
              </a:defRPr>
            </a:lvl1pPr>
          </a:lstStyle>
          <a:p>
            <a:pPr lvl="0"/>
            <a:r>
              <a:rPr lang="en-CA" noProof="0"/>
              <a:t>Click to edit Master title style</a:t>
            </a:r>
            <a:endParaRPr lang="en-US" noProof="0"/>
          </a:p>
        </p:txBody>
      </p:sp>
      <p:sp>
        <p:nvSpPr>
          <p:cNvPr id="9" name="Line 4"/>
          <p:cNvSpPr>
            <a:spLocks noChangeShapeType="1"/>
          </p:cNvSpPr>
          <p:nvPr userDrawn="1"/>
        </p:nvSpPr>
        <p:spPr bwMode="auto">
          <a:xfrm>
            <a:off x="345019" y="549275"/>
            <a:ext cx="114935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fontAlgn="base">
              <a:spcBef>
                <a:spcPct val="0"/>
              </a:spcBef>
              <a:spcAft>
                <a:spcPct val="0"/>
              </a:spcAft>
              <a:defRPr/>
            </a:pPr>
            <a:endParaRPr lang="en-US" sz="1200" kern="1200">
              <a:latin typeface="Arial" charset="0"/>
              <a:ea typeface="MS PGothic" charset="0"/>
              <a:cs typeface=""/>
            </a:endParaRPr>
          </a:p>
        </p:txBody>
      </p:sp>
      <p:sp>
        <p:nvSpPr>
          <p:cNvPr id="10" name="TextBox 9"/>
          <p:cNvSpPr txBox="1"/>
          <p:nvPr userDrawn="1"/>
        </p:nvSpPr>
        <p:spPr>
          <a:xfrm>
            <a:off x="262957" y="214213"/>
            <a:ext cx="1040670" cy="253916"/>
          </a:xfrm>
          <a:prstGeom prst="rect">
            <a:avLst/>
          </a:prstGeom>
          <a:noFill/>
        </p:spPr>
        <p:txBody>
          <a:bodyPr wrap="none" rtlCol="0">
            <a:spAutoFit/>
          </a:bodyPr>
          <a:lstStyle/>
          <a:p>
            <a:pPr eaLnBrk="0" fontAlgn="base">
              <a:spcBef>
                <a:spcPct val="0"/>
              </a:spcBef>
              <a:spcAft>
                <a:spcPct val="0"/>
              </a:spcAft>
            </a:pPr>
            <a:r>
              <a:rPr lang="en-US" sz="1050" kern="1200" dirty="0">
                <a:solidFill>
                  <a:srgbClr val="FFFFFF"/>
                </a:solidFill>
                <a:latin typeface="Helvetica Neue Light" charset="0"/>
                <a:ea typeface="Helvetica Neue Light" charset="0"/>
                <a:cs typeface="Helvetica Neue Light" charset="0"/>
              </a:rPr>
              <a:t>IBM</a:t>
            </a:r>
            <a:r>
              <a:rPr lang="en-US" sz="1050" b="1" kern="1200" dirty="0">
                <a:solidFill>
                  <a:srgbClr val="FFFFFF"/>
                </a:solidFill>
                <a:latin typeface="Helvetica Neue Light" charset="0"/>
                <a:ea typeface="Helvetica Neue Light" charset="0"/>
                <a:cs typeface="Helvetica Neue Light" charset="0"/>
              </a:rPr>
              <a:t> Analytics</a:t>
            </a:r>
            <a:endParaRPr lang="en-US" sz="1050" kern="1200" dirty="0">
              <a:solidFill>
                <a:srgbClr val="FFFFFF"/>
              </a:solidFill>
              <a:latin typeface="Helvetica Neue Light" charset="0"/>
              <a:ea typeface="Helvetica Neue Light" charset="0"/>
              <a:cs typeface="Helvetica Neue Light" charset="0"/>
            </a:endParaRPr>
          </a:p>
        </p:txBody>
      </p:sp>
      <p:pic>
        <p:nvPicPr>
          <p:cNvPr id="11" name="Picture 10" descr="mage result for ibm white logo"/>
          <p:cNvPicPr>
            <a:picLocks noChangeAspect="1" noChangeArrowheads="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937680" y="-210964"/>
            <a:ext cx="996411" cy="996411"/>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4222752"/>
            <a:ext cx="12192000" cy="2635248"/>
          </a:xfrm>
          <a:prstGeom prst="rect">
            <a:avLst/>
          </a:prstGeom>
        </p:spPr>
      </p:pic>
    </p:spTree>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White)">
    <p:spTree>
      <p:nvGrpSpPr>
        <p:cNvPr id="1" name=""/>
        <p:cNvGrpSpPr/>
        <p:nvPr/>
      </p:nvGrpSpPr>
      <p:grpSpPr>
        <a:xfrm>
          <a:off x="0" y="0"/>
          <a:ext cx="0" cy="0"/>
          <a:chOff x="0" y="0"/>
          <a:chExt cx="0" cy="0"/>
        </a:xfrm>
      </p:grpSpPr>
      <p:sp>
        <p:nvSpPr>
          <p:cNvPr id="3" name="Rectangle 2"/>
          <p:cNvSpPr>
            <a:spLocks/>
          </p:cNvSpPr>
          <p:nvPr userDrawn="1"/>
        </p:nvSpPr>
        <p:spPr>
          <a:xfrm>
            <a:off x="0" y="1095376"/>
            <a:ext cx="12192000" cy="576262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fontAlgn="base">
              <a:spcBef>
                <a:spcPct val="0"/>
              </a:spcBef>
              <a:spcAft>
                <a:spcPct val="0"/>
              </a:spcAft>
            </a:pPr>
            <a:endParaRPr lang="en-US" sz="900" kern="1200" dirty="0">
              <a:solidFill>
                <a:srgbClr val="000000"/>
              </a:solidFill>
              <a:latin typeface="Helvetica Neue Light" charset="0"/>
              <a:ea typeface="Helvetica Neue Light" charset="0"/>
              <a:cs typeface="Helvetica Neue Light" charset="0"/>
            </a:endParaRPr>
          </a:p>
        </p:txBody>
      </p:sp>
      <p:sp>
        <p:nvSpPr>
          <p:cNvPr id="2" name="Title 1"/>
          <p:cNvSpPr>
            <a:spLocks noGrp="1"/>
          </p:cNvSpPr>
          <p:nvPr>
            <p:ph type="title"/>
          </p:nvPr>
        </p:nvSpPr>
        <p:spPr>
          <a:xfrm>
            <a:off x="353484" y="593725"/>
            <a:ext cx="11394016" cy="501650"/>
          </a:xfrm>
          <a:prstGeom prst="rect">
            <a:avLst/>
          </a:prstGeom>
        </p:spPr>
        <p:txBody>
          <a:bodyPr/>
          <a:lstStyle/>
          <a:p>
            <a:r>
              <a:rPr lang="en-CA"/>
              <a:t>Click to edit Master title style</a:t>
            </a:r>
            <a:endParaRPr lang="en-US"/>
          </a:p>
        </p:txBody>
      </p:sp>
      <p:sp>
        <p:nvSpPr>
          <p:cNvPr id="6" name="Rectangle 6"/>
          <p:cNvSpPr>
            <a:spLocks noChangeArrowheads="1"/>
          </p:cNvSpPr>
          <p:nvPr userDrawn="1"/>
        </p:nvSpPr>
        <p:spPr bwMode="black">
          <a:xfrm>
            <a:off x="7912101" y="6481769"/>
            <a:ext cx="4072467" cy="173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9056" tIns="34529" rIns="69056" bIns="34529">
            <a:spAutoFit/>
          </a:bodyPr>
          <a:lstStyle/>
          <a:p>
            <a:pPr algn="r" eaLnBrk="0" fontAlgn="base">
              <a:spcBef>
                <a:spcPct val="0"/>
              </a:spcBef>
              <a:spcAft>
                <a:spcPct val="0"/>
              </a:spcAft>
            </a:pPr>
            <a:r>
              <a:rPr lang="en-US" sz="675" kern="1200" dirty="0">
                <a:solidFill>
                  <a:srgbClr val="FFFFFF"/>
                </a:solidFill>
                <a:latin typeface="Arial" charset="0"/>
                <a:ea typeface="MS PGothic" charset="0"/>
                <a:cs typeface="MS PGothic" charset="0"/>
              </a:rPr>
              <a:t>© 2017 IBM Corporation</a:t>
            </a:r>
          </a:p>
        </p:txBody>
      </p:sp>
      <p:sp>
        <p:nvSpPr>
          <p:cNvPr id="7" name="Rectangle 6"/>
          <p:cNvSpPr>
            <a:spLocks noChangeArrowheads="1"/>
          </p:cNvSpPr>
          <p:nvPr userDrawn="1"/>
        </p:nvSpPr>
        <p:spPr bwMode="auto">
          <a:xfrm>
            <a:off x="254000" y="6456363"/>
            <a:ext cx="736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a:spcBef>
                <a:spcPct val="0"/>
              </a:spcBef>
              <a:spcAft>
                <a:spcPct val="0"/>
              </a:spcAft>
              <a:defRPr/>
            </a:pPr>
            <a:r>
              <a:rPr lang="en-US" sz="750" kern="1200" dirty="0">
                <a:solidFill>
                  <a:srgbClr val="FFFFFF"/>
                </a:solidFill>
                <a:latin typeface="Arial" charset="0"/>
                <a:ea typeface="MS PGothic" charset="0"/>
                <a:cs typeface=""/>
              </a:rPr>
              <a:t>&lt;#&gt;</a:t>
            </a:r>
          </a:p>
        </p:txBody>
      </p:sp>
    </p:spTree>
    <p:extLst>
      <p:ext uri="{BB962C8B-B14F-4D97-AF65-F5344CB8AC3E}">
        <p14:creationId xmlns:p14="http://schemas.microsoft.com/office/powerpoint/2010/main" val="7722503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4"/>
          <p:cNvSpPr/>
          <p:nvPr/>
        </p:nvSpPr>
        <p:spPr>
          <a:xfrm>
            <a:off x="-2" y="6413500"/>
            <a:ext cx="12192004" cy="4445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Arial"/>
              </a:defRPr>
            </a:pPr>
            <a:endParaRPr/>
          </a:p>
        </p:txBody>
      </p:sp>
      <p:pic>
        <p:nvPicPr>
          <p:cNvPr id="3" name="ibm_logo_dark blue-01.png" descr="ibm_logo_dark blue-01.png"/>
          <p:cNvPicPr>
            <a:picLocks noChangeAspect="1"/>
          </p:cNvPicPr>
          <p:nvPr/>
        </p:nvPicPr>
        <p:blipFill>
          <a:blip r:embed="rId4">
            <a:extLst/>
          </a:blip>
          <a:stretch>
            <a:fillRect/>
          </a:stretch>
        </p:blipFill>
        <p:spPr>
          <a:xfrm rot="5400000">
            <a:off x="11717319" y="6383320"/>
            <a:ext cx="190502" cy="504861"/>
          </a:xfrm>
          <a:prstGeom prst="rect">
            <a:avLst/>
          </a:prstGeom>
          <a:ln w="12700">
            <a:miter lim="400000"/>
          </a:ln>
        </p:spPr>
      </p:pic>
      <p:sp>
        <p:nvSpPr>
          <p:cNvPr id="5" name="Subtitle 2"/>
          <p:cNvSpPr txBox="1"/>
          <p:nvPr/>
        </p:nvSpPr>
        <p:spPr>
          <a:xfrm>
            <a:off x="7768907" y="6512414"/>
            <a:ext cx="3643976" cy="26425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r">
              <a:lnSpc>
                <a:spcPct val="90000"/>
              </a:lnSpc>
              <a:defRPr sz="1200">
                <a:solidFill>
                  <a:srgbClr val="CACACA"/>
                </a:solidFill>
                <a:latin typeface="+mn-lt"/>
                <a:ea typeface="+mn-ea"/>
                <a:cs typeface="+mn-cs"/>
                <a:sym typeface="Arial"/>
              </a:defRPr>
            </a:lvl1pPr>
          </a:lstStyle>
          <a:p>
            <a:r>
              <a:t>Internal and Business Partner Use Only</a:t>
            </a:r>
          </a:p>
        </p:txBody>
      </p:sp>
      <p:sp>
        <p:nvSpPr>
          <p:cNvPr id="6" name="Subtitle 2"/>
          <p:cNvSpPr txBox="1"/>
          <p:nvPr/>
        </p:nvSpPr>
        <p:spPr>
          <a:xfrm>
            <a:off x="126999" y="6491337"/>
            <a:ext cx="1432509" cy="28882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t>IBM </a:t>
            </a:r>
            <a:r>
              <a:rPr b="1"/>
              <a:t>Cloud</a:t>
            </a:r>
          </a:p>
        </p:txBody>
      </p:sp>
      <p:sp>
        <p:nvSpPr>
          <p:cNvPr id="10" name="Line"/>
          <p:cNvSpPr/>
          <p:nvPr userDrawn="1"/>
        </p:nvSpPr>
        <p:spPr>
          <a:xfrm>
            <a:off x="-1" y="6394450"/>
            <a:ext cx="12192003" cy="0"/>
          </a:xfrm>
          <a:prstGeom prst="line">
            <a:avLst/>
          </a:prstGeom>
          <a:ln w="25400">
            <a:solidFill>
              <a:schemeClr val="accent5"/>
            </a:solidFill>
            <a:miter/>
          </a:ln>
        </p:spPr>
        <p:txBody>
          <a:bodyPr lIns="45718" tIns="45718" rIns="45718" bIns="45718"/>
          <a:lstStyle/>
          <a:p>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Lst>
  <p:transition spd="med"/>
  <p:hf hdr="0" ftr="0" dt="0"/>
  <p:txStyles>
    <p:titleStyle>
      <a:lvl1pPr marL="0" marR="0" indent="0" algn="l" defTabSz="412750" rtl="0" latinLnBrk="0">
        <a:lnSpc>
          <a:spcPct val="100000"/>
        </a:lnSpc>
        <a:spcBef>
          <a:spcPts val="0"/>
        </a:spcBef>
        <a:spcAft>
          <a:spcPts val="0"/>
        </a:spcAft>
        <a:buClrTx/>
        <a:buSzTx/>
        <a:buFontTx/>
        <a:buNone/>
        <a:tabLst/>
        <a:defRPr sz="3000" b="1" i="0" u="none" strike="noStrike" cap="none" spc="0" baseline="0">
          <a:ln>
            <a:noFill/>
          </a:ln>
          <a:solidFill>
            <a:srgbClr val="1C3549"/>
          </a:solidFill>
          <a:uFillTx/>
          <a:latin typeface="+mn-lt"/>
          <a:ea typeface="+mn-ea"/>
          <a:cs typeface="+mn-cs"/>
          <a:sym typeface="Arial"/>
        </a:defRPr>
      </a:lvl1pPr>
      <a:lvl2pPr marL="0" marR="0" indent="0" algn="l" defTabSz="412750" rtl="0" latinLnBrk="0">
        <a:lnSpc>
          <a:spcPct val="100000"/>
        </a:lnSpc>
        <a:spcBef>
          <a:spcPts val="0"/>
        </a:spcBef>
        <a:spcAft>
          <a:spcPts val="0"/>
        </a:spcAft>
        <a:buClrTx/>
        <a:buSzTx/>
        <a:buFontTx/>
        <a:buNone/>
        <a:tabLst/>
        <a:defRPr sz="3000" b="1" i="0" u="none" strike="noStrike" cap="none" spc="0" baseline="0">
          <a:ln>
            <a:noFill/>
          </a:ln>
          <a:solidFill>
            <a:srgbClr val="1C3549"/>
          </a:solidFill>
          <a:uFillTx/>
          <a:latin typeface="+mn-lt"/>
          <a:ea typeface="+mn-ea"/>
          <a:cs typeface="+mn-cs"/>
          <a:sym typeface="Arial"/>
        </a:defRPr>
      </a:lvl2pPr>
      <a:lvl3pPr marL="0" marR="0" indent="0" algn="l" defTabSz="412750" rtl="0" latinLnBrk="0">
        <a:lnSpc>
          <a:spcPct val="100000"/>
        </a:lnSpc>
        <a:spcBef>
          <a:spcPts val="0"/>
        </a:spcBef>
        <a:spcAft>
          <a:spcPts val="0"/>
        </a:spcAft>
        <a:buClrTx/>
        <a:buSzTx/>
        <a:buFontTx/>
        <a:buNone/>
        <a:tabLst/>
        <a:defRPr sz="3000" b="1" i="0" u="none" strike="noStrike" cap="none" spc="0" baseline="0">
          <a:ln>
            <a:noFill/>
          </a:ln>
          <a:solidFill>
            <a:srgbClr val="1C3549"/>
          </a:solidFill>
          <a:uFillTx/>
          <a:latin typeface="+mn-lt"/>
          <a:ea typeface="+mn-ea"/>
          <a:cs typeface="+mn-cs"/>
          <a:sym typeface="Arial"/>
        </a:defRPr>
      </a:lvl3pPr>
      <a:lvl4pPr marL="0" marR="0" indent="0" algn="l" defTabSz="412750" rtl="0" latinLnBrk="0">
        <a:lnSpc>
          <a:spcPct val="100000"/>
        </a:lnSpc>
        <a:spcBef>
          <a:spcPts val="0"/>
        </a:spcBef>
        <a:spcAft>
          <a:spcPts val="0"/>
        </a:spcAft>
        <a:buClrTx/>
        <a:buSzTx/>
        <a:buFontTx/>
        <a:buNone/>
        <a:tabLst/>
        <a:defRPr sz="3000" b="1" i="0" u="none" strike="noStrike" cap="none" spc="0" baseline="0">
          <a:ln>
            <a:noFill/>
          </a:ln>
          <a:solidFill>
            <a:srgbClr val="1C3549"/>
          </a:solidFill>
          <a:uFillTx/>
          <a:latin typeface="+mn-lt"/>
          <a:ea typeface="+mn-ea"/>
          <a:cs typeface="+mn-cs"/>
          <a:sym typeface="Arial"/>
        </a:defRPr>
      </a:lvl4pPr>
      <a:lvl5pPr marL="0" marR="0" indent="0" algn="l" defTabSz="412750" rtl="0" latinLnBrk="0">
        <a:lnSpc>
          <a:spcPct val="100000"/>
        </a:lnSpc>
        <a:spcBef>
          <a:spcPts val="0"/>
        </a:spcBef>
        <a:spcAft>
          <a:spcPts val="0"/>
        </a:spcAft>
        <a:buClrTx/>
        <a:buSzTx/>
        <a:buFontTx/>
        <a:buNone/>
        <a:tabLst/>
        <a:defRPr sz="3000" b="1" i="0" u="none" strike="noStrike" cap="none" spc="0" baseline="0">
          <a:ln>
            <a:noFill/>
          </a:ln>
          <a:solidFill>
            <a:srgbClr val="1C3549"/>
          </a:solidFill>
          <a:uFillTx/>
          <a:latin typeface="+mn-lt"/>
          <a:ea typeface="+mn-ea"/>
          <a:cs typeface="+mn-cs"/>
          <a:sym typeface="Arial"/>
        </a:defRPr>
      </a:lvl5pPr>
      <a:lvl6pPr marL="0" marR="0" indent="0" algn="l" defTabSz="412750" rtl="0" latinLnBrk="0">
        <a:lnSpc>
          <a:spcPct val="100000"/>
        </a:lnSpc>
        <a:spcBef>
          <a:spcPts val="0"/>
        </a:spcBef>
        <a:spcAft>
          <a:spcPts val="0"/>
        </a:spcAft>
        <a:buClrTx/>
        <a:buSzTx/>
        <a:buFontTx/>
        <a:buNone/>
        <a:tabLst/>
        <a:defRPr sz="3000" b="1" i="0" u="none" strike="noStrike" cap="none" spc="0" baseline="0">
          <a:ln>
            <a:noFill/>
          </a:ln>
          <a:solidFill>
            <a:srgbClr val="1C3549"/>
          </a:solidFill>
          <a:uFillTx/>
          <a:latin typeface="+mn-lt"/>
          <a:ea typeface="+mn-ea"/>
          <a:cs typeface="+mn-cs"/>
          <a:sym typeface="Arial"/>
        </a:defRPr>
      </a:lvl6pPr>
      <a:lvl7pPr marL="0" marR="0" indent="0" algn="l" defTabSz="412750" rtl="0" latinLnBrk="0">
        <a:lnSpc>
          <a:spcPct val="100000"/>
        </a:lnSpc>
        <a:spcBef>
          <a:spcPts val="0"/>
        </a:spcBef>
        <a:spcAft>
          <a:spcPts val="0"/>
        </a:spcAft>
        <a:buClrTx/>
        <a:buSzTx/>
        <a:buFontTx/>
        <a:buNone/>
        <a:tabLst/>
        <a:defRPr sz="3000" b="1" i="0" u="none" strike="noStrike" cap="none" spc="0" baseline="0">
          <a:ln>
            <a:noFill/>
          </a:ln>
          <a:solidFill>
            <a:srgbClr val="1C3549"/>
          </a:solidFill>
          <a:uFillTx/>
          <a:latin typeface="+mn-lt"/>
          <a:ea typeface="+mn-ea"/>
          <a:cs typeface="+mn-cs"/>
          <a:sym typeface="Arial"/>
        </a:defRPr>
      </a:lvl7pPr>
      <a:lvl8pPr marL="0" marR="0" indent="0" algn="l" defTabSz="412750" rtl="0" latinLnBrk="0">
        <a:lnSpc>
          <a:spcPct val="100000"/>
        </a:lnSpc>
        <a:spcBef>
          <a:spcPts val="0"/>
        </a:spcBef>
        <a:spcAft>
          <a:spcPts val="0"/>
        </a:spcAft>
        <a:buClrTx/>
        <a:buSzTx/>
        <a:buFontTx/>
        <a:buNone/>
        <a:tabLst/>
        <a:defRPr sz="3000" b="1" i="0" u="none" strike="noStrike" cap="none" spc="0" baseline="0">
          <a:ln>
            <a:noFill/>
          </a:ln>
          <a:solidFill>
            <a:srgbClr val="1C3549"/>
          </a:solidFill>
          <a:uFillTx/>
          <a:latin typeface="+mn-lt"/>
          <a:ea typeface="+mn-ea"/>
          <a:cs typeface="+mn-cs"/>
          <a:sym typeface="Arial"/>
        </a:defRPr>
      </a:lvl8pPr>
      <a:lvl9pPr marL="0" marR="0" indent="0" algn="l" defTabSz="412750" rtl="0" latinLnBrk="0">
        <a:lnSpc>
          <a:spcPct val="100000"/>
        </a:lnSpc>
        <a:spcBef>
          <a:spcPts val="0"/>
        </a:spcBef>
        <a:spcAft>
          <a:spcPts val="0"/>
        </a:spcAft>
        <a:buClrTx/>
        <a:buSzTx/>
        <a:buFontTx/>
        <a:buNone/>
        <a:tabLst/>
        <a:defRPr sz="3000" b="1" i="0" u="none" strike="noStrike" cap="none" spc="0" baseline="0">
          <a:ln>
            <a:noFill/>
          </a:ln>
          <a:solidFill>
            <a:srgbClr val="1C3549"/>
          </a:solidFill>
          <a:uFillTx/>
          <a:latin typeface="+mn-lt"/>
          <a:ea typeface="+mn-ea"/>
          <a:cs typeface="+mn-cs"/>
          <a:sym typeface="Arial"/>
        </a:defRPr>
      </a:lvl9pPr>
    </p:titleStyle>
    <p:bodyStyle>
      <a:lvl1pPr marL="0" marR="0" indent="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1pPr>
      <a:lvl2pPr marL="0" marR="0" indent="635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2pPr>
      <a:lvl3pPr marL="0" marR="0" indent="1270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3pPr>
      <a:lvl4pPr marL="0" marR="0" indent="1905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4pPr>
      <a:lvl5pPr marL="0" marR="0" indent="2540000" algn="l" defTabSz="412750" rtl="0" latinLnBrk="0">
        <a:lnSpc>
          <a:spcPct val="100000"/>
        </a:lnSpc>
        <a:spcBef>
          <a:spcPts val="0"/>
        </a:spcBef>
        <a:spcAft>
          <a:spcPts val="0"/>
        </a:spcAft>
        <a:buClrTx/>
        <a:buSzTx/>
        <a:buFontTx/>
        <a:buNone/>
        <a:tabLst/>
        <a:defRPr sz="1600" b="0" i="0" u="none" strike="noStrike" cap="none" spc="0" baseline="0">
          <a:ln>
            <a:noFill/>
          </a:ln>
          <a:solidFill>
            <a:srgbClr val="1C3549"/>
          </a:solidFill>
          <a:uFillTx/>
          <a:latin typeface="+mn-lt"/>
          <a:ea typeface="+mn-ea"/>
          <a:cs typeface="+mn-cs"/>
          <a:sym typeface="Arial"/>
        </a:defRPr>
      </a:lvl5pPr>
      <a:lvl6pPr marL="3370383" marR="0" indent="-195384"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6pPr>
      <a:lvl7pPr marL="4005383" marR="0" indent="-195383"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7pPr>
      <a:lvl8pPr marL="4640383" marR="0" indent="-195383"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8pPr>
      <a:lvl9pPr marL="5275383" marR="0" indent="-195383" algn="l" defTabSz="412750" rtl="0" latinLnBrk="0">
        <a:lnSpc>
          <a:spcPct val="100000"/>
        </a:lnSpc>
        <a:spcBef>
          <a:spcPts val="0"/>
        </a:spcBef>
        <a:spcAft>
          <a:spcPts val="0"/>
        </a:spcAft>
        <a:buClrTx/>
        <a:buSzPct val="75000"/>
        <a:buFontTx/>
        <a:buChar char="•"/>
        <a:tabLst/>
        <a:defRPr sz="1600" b="0" i="0" u="none" strike="noStrike" cap="none" spc="0" baseline="0">
          <a:ln>
            <a:noFill/>
          </a:ln>
          <a:solidFill>
            <a:srgbClr val="1C3549"/>
          </a:solidFill>
          <a:uFillTx/>
          <a:latin typeface="+mn-lt"/>
          <a:ea typeface="+mn-ea"/>
          <a:cs typeface="+mn-cs"/>
          <a:sym typeface="Arial"/>
        </a:defRPr>
      </a:lvl9pPr>
    </p:bodyStyle>
    <p:otherStyle>
      <a:lvl1pPr marL="0" marR="0" indent="0" algn="l"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200" b="1"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5794" y="-13021"/>
            <a:ext cx="12203587" cy="887389"/>
          </a:xfrm>
          <a:prstGeom prst="rect">
            <a:avLst/>
          </a:prstGeom>
          <a:solidFill>
            <a:srgbClr val="1E3548"/>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3" name="Square"/>
          <p:cNvSpPr/>
          <p:nvPr/>
        </p:nvSpPr>
        <p:spPr>
          <a:xfrm>
            <a:off x="3514" y="-1810"/>
            <a:ext cx="337676" cy="337676"/>
          </a:xfrm>
          <a:prstGeom prst="rect">
            <a:avLst/>
          </a:prstGeom>
          <a:solidFill>
            <a:srgbClr val="274A60"/>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4" name="Square"/>
          <p:cNvSpPr/>
          <p:nvPr/>
        </p:nvSpPr>
        <p:spPr>
          <a:xfrm>
            <a:off x="370499" y="345539"/>
            <a:ext cx="170271" cy="170270"/>
          </a:xfrm>
          <a:prstGeom prst="rect">
            <a:avLst/>
          </a:prstGeom>
          <a:solidFill>
            <a:srgbClr val="FE4F04"/>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5" name="Square"/>
          <p:cNvSpPr/>
          <p:nvPr/>
        </p:nvSpPr>
        <p:spPr>
          <a:xfrm>
            <a:off x="278614" y="517938"/>
            <a:ext cx="88359" cy="88358"/>
          </a:xfrm>
          <a:prstGeom prst="rect">
            <a:avLst/>
          </a:prstGeom>
          <a:solidFill>
            <a:srgbClr val="A6256E"/>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6" name="Rectangle"/>
          <p:cNvSpPr/>
          <p:nvPr/>
        </p:nvSpPr>
        <p:spPr>
          <a:xfrm>
            <a:off x="-5793" y="6423382"/>
            <a:ext cx="12197793" cy="443078"/>
          </a:xfrm>
          <a:prstGeom prst="rect">
            <a:avLst/>
          </a:prstGeom>
          <a:solidFill>
            <a:srgbClr val="1E3548"/>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7" name="Square"/>
          <p:cNvSpPr/>
          <p:nvPr/>
        </p:nvSpPr>
        <p:spPr>
          <a:xfrm rot="10800000">
            <a:off x="11424606" y="6544929"/>
            <a:ext cx="199985" cy="199984"/>
          </a:xfrm>
          <a:prstGeom prst="rect">
            <a:avLst/>
          </a:prstGeom>
          <a:solidFill>
            <a:srgbClr val="008471"/>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8" name="Square"/>
          <p:cNvSpPr/>
          <p:nvPr/>
        </p:nvSpPr>
        <p:spPr>
          <a:xfrm rot="10800000">
            <a:off x="11629529" y="6449082"/>
            <a:ext cx="99551" cy="99550"/>
          </a:xfrm>
          <a:prstGeom prst="rect">
            <a:avLst/>
          </a:prstGeom>
          <a:solidFill>
            <a:srgbClr val="FE4F04"/>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0" name="Rectangle"/>
          <p:cNvSpPr/>
          <p:nvPr/>
        </p:nvSpPr>
        <p:spPr>
          <a:xfrm rot="10800000">
            <a:off x="11852477" y="6585995"/>
            <a:ext cx="267740" cy="211974"/>
          </a:xfrm>
          <a:prstGeom prst="rect">
            <a:avLst/>
          </a:prstGeom>
          <a:solidFill>
            <a:srgbClr val="274A60"/>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1" name="Rectangle"/>
          <p:cNvSpPr/>
          <p:nvPr/>
        </p:nvSpPr>
        <p:spPr>
          <a:xfrm rot="10800000">
            <a:off x="11782693" y="6505777"/>
            <a:ext cx="249193" cy="143879"/>
          </a:xfrm>
          <a:prstGeom prst="rect">
            <a:avLst/>
          </a:prstGeom>
          <a:solidFill>
            <a:srgbClr val="325C80"/>
          </a:solidFill>
          <a:ln w="12700">
            <a:miter lim="400000"/>
          </a:ln>
        </p:spPr>
        <p:txBody>
          <a:bodyPr lIns="19050" tIns="19050" rIns="19050" bIns="19050" anchor="ctr"/>
          <a:lstStyle/>
          <a:p>
            <a:pPr algn="ctr" defTabSz="309563">
              <a:defRPr sz="3200">
                <a:solidFill>
                  <a:srgbClr val="FFFFFF"/>
                </a:solidFill>
              </a:defRPr>
            </a:pPr>
            <a:endParaRPr sz="1200">
              <a:solidFill>
                <a:srgbClr val="FFFFFF"/>
              </a:solidFill>
              <a:sym typeface="Helvetica Light"/>
            </a:endParaRPr>
          </a:p>
        </p:txBody>
      </p:sp>
      <p:sp>
        <p:nvSpPr>
          <p:cNvPr id="14" name="Slide Number"/>
          <p:cNvSpPr txBox="1">
            <a:spLocks noGrp="1"/>
          </p:cNvSpPr>
          <p:nvPr>
            <p:ph type="sldNum" sz="quarter" idx="2"/>
          </p:nvPr>
        </p:nvSpPr>
        <p:spPr>
          <a:xfrm>
            <a:off x="5964588" y="6540500"/>
            <a:ext cx="256480" cy="241092"/>
          </a:xfrm>
          <a:prstGeom prst="rect">
            <a:avLst/>
          </a:prstGeom>
          <a:ln w="12700">
            <a:miter lim="400000"/>
          </a:ln>
        </p:spPr>
        <p:txBody>
          <a:bodyPr wrap="none" lIns="50800" tIns="50800" rIns="50800" bIns="50800">
            <a:spAutoFit/>
          </a:bodyPr>
          <a:lstStyle>
            <a:lvl1pPr>
              <a:defRPr sz="900">
                <a:solidFill>
                  <a:schemeClr val="bg1"/>
                </a:solidFill>
              </a:defRPr>
            </a:lvl1pPr>
          </a:lstStyle>
          <a:p>
            <a:pPr algn="ctr" defTabSz="309563"/>
            <a:fld id="{86CB4B4D-7CA3-9044-876B-883B54F8677D}" type="slidenum">
              <a:rPr lang="uk-UA" smtClean="0">
                <a:solidFill>
                  <a:srgbClr val="FFFFFF"/>
                </a:solidFill>
                <a:sym typeface="Helvetica Light"/>
              </a:rPr>
              <a:pPr algn="ctr" defTabSz="309563"/>
              <a:t>‹#›</a:t>
            </a:fld>
            <a:endParaRPr lang="uk-UA">
              <a:solidFill>
                <a:srgbClr val="FFFFFF"/>
              </a:solidFill>
              <a:sym typeface="Helvetica Light"/>
            </a:endParaRPr>
          </a:p>
        </p:txBody>
      </p:sp>
      <p:pic>
        <p:nvPicPr>
          <p:cNvPr id="19" name="Picture 18"/>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07410" y="6527145"/>
            <a:ext cx="467559" cy="245018"/>
          </a:xfrm>
          <a:prstGeom prst="rect">
            <a:avLst/>
          </a:prstGeom>
        </p:spPr>
      </p:pic>
      <p:pic>
        <p:nvPicPr>
          <p:cNvPr id="20" name="Picture 19"/>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0944386" y="126623"/>
            <a:ext cx="1160423" cy="608105"/>
          </a:xfrm>
          <a:prstGeom prst="rect">
            <a:avLst/>
          </a:prstGeom>
        </p:spPr>
      </p:pic>
    </p:spTree>
    <p:extLst>
      <p:ext uri="{BB962C8B-B14F-4D97-AF65-F5344CB8AC3E}">
        <p14:creationId xmlns:p14="http://schemas.microsoft.com/office/powerpoint/2010/main" val="6996368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720" r:id="rId6"/>
  </p:sldLayoutIdLst>
  <p:transition spd="med"/>
  <p:hf hdr="0" ftr="0" dt="0"/>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p:titleStyle>
    <p:bodyStyle>
      <a:lvl1pPr marL="238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1pPr>
      <a:lvl2pPr marL="4762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2pPr>
      <a:lvl3pPr marL="7143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3pPr>
      <a:lvl4pPr marL="9525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4pPr>
      <a:lvl5pPr marL="11906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5pPr>
      <a:lvl6pPr marL="142875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6pPr>
      <a:lvl7pPr marL="166687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7pPr>
      <a:lvl8pPr marL="1905000"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8pPr>
      <a:lvl9pPr marL="2143125" marR="0" indent="-238125" algn="l" defTabSz="309563" rtl="0" latinLnBrk="0">
        <a:lnSpc>
          <a:spcPct val="100000"/>
        </a:lnSpc>
        <a:spcBef>
          <a:spcPts val="2213"/>
        </a:spcBef>
        <a:spcAft>
          <a:spcPts val="0"/>
        </a:spcAft>
        <a:buClrTx/>
        <a:buSzPct val="75000"/>
        <a:buFontTx/>
        <a:buChar char="•"/>
        <a:tabLst/>
        <a:defRPr sz="195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857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1714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2571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3429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42862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51435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600075"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68580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ecurrent_neural_network"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en.wikipedia.org/wiki/Gradient_boostin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ubtitle 2"/>
          <p:cNvSpPr txBox="1">
            <a:spLocks noGrp="1"/>
          </p:cNvSpPr>
          <p:nvPr>
            <p:ph type="body" idx="15"/>
          </p:nvPr>
        </p:nvSpPr>
        <p:spPr>
          <a:xfrm>
            <a:off x="254000" y="4408015"/>
            <a:ext cx="5588000" cy="1052008"/>
          </a:xfrm>
          <a:prstGeom prst="rect">
            <a:avLst/>
          </a:prstGeom>
        </p:spPr>
        <p:txBody>
          <a:bodyPr/>
          <a:lstStyle/>
          <a:p>
            <a:r>
              <a:rPr lang="en-US" sz="3200" dirty="0"/>
              <a:t>Dec 2018</a:t>
            </a:r>
          </a:p>
          <a:p>
            <a:endParaRPr lang="en-US" sz="3200" dirty="0"/>
          </a:p>
          <a:p>
            <a:r>
              <a:rPr lang="en-US" sz="3200" dirty="0"/>
              <a:t>Joel Patterson</a:t>
            </a:r>
          </a:p>
          <a:p>
            <a:r>
              <a:rPr lang="en-US" sz="3200" dirty="0"/>
              <a:t>jpatter@us.ibm.com</a:t>
            </a:r>
            <a:endParaRPr sz="3200" dirty="0"/>
          </a:p>
        </p:txBody>
      </p:sp>
      <p:sp>
        <p:nvSpPr>
          <p:cNvPr id="409" name="Subtitle 2"/>
          <p:cNvSpPr txBox="1">
            <a:spLocks noGrp="1"/>
          </p:cNvSpPr>
          <p:nvPr>
            <p:ph type="body" idx="16"/>
          </p:nvPr>
        </p:nvSpPr>
        <p:spPr>
          <a:xfrm>
            <a:off x="254000" y="2099322"/>
            <a:ext cx="6201664" cy="769999"/>
          </a:xfrm>
          <a:prstGeom prst="rect">
            <a:avLst/>
          </a:prstGeom>
        </p:spPr>
        <p:txBody>
          <a:bodyPr/>
          <a:lstStyle/>
          <a:p>
            <a:r>
              <a:rPr lang="en-US" dirty="0"/>
              <a:t>Time Series Analysis</a:t>
            </a:r>
            <a:endParaRPr dirty="0"/>
          </a:p>
        </p:txBody>
      </p:sp>
      <p:sp>
        <p:nvSpPr>
          <p:cNvPr id="2" name="Text Placeholder 1"/>
          <p:cNvSpPr>
            <a:spLocks noGrp="1"/>
          </p:cNvSpPr>
          <p:nvPr>
            <p:ph type="body" sz="quarter" idx="13"/>
          </p:nvPr>
        </p:nvSpPr>
        <p:spPr/>
        <p:txBody>
          <a:bodyPr/>
          <a:lstStyle/>
          <a:p>
            <a:r>
              <a:rPr lang="en-US" dirty="0"/>
              <a:t>Overview</a:t>
            </a:r>
          </a:p>
        </p:txBody>
      </p:sp>
    </p:spTree>
    <p:extLst>
      <p:ext uri="{BB962C8B-B14F-4D97-AF65-F5344CB8AC3E}">
        <p14:creationId xmlns:p14="http://schemas.microsoft.com/office/powerpoint/2010/main" val="168511279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98096" y="36338"/>
            <a:ext cx="10256947" cy="678229"/>
          </a:xfrm>
        </p:spPr>
        <p:txBody>
          <a:bodyPr/>
          <a:lstStyle/>
          <a:p>
            <a:r>
              <a:rPr lang="en-US" sz="4000" dirty="0"/>
              <a:t>Open Source R Packages</a:t>
            </a:r>
          </a:p>
        </p:txBody>
      </p:sp>
      <p:sp>
        <p:nvSpPr>
          <p:cNvPr id="2" name="Slide Number Placeholder 1">
            <a:extLst>
              <a:ext uri="{FF2B5EF4-FFF2-40B4-BE49-F238E27FC236}">
                <a16:creationId xmlns:a16="http://schemas.microsoft.com/office/drawing/2014/main" id="{63087B85-7479-45D6-B31E-F2F9BEC20C61}"/>
              </a:ext>
            </a:extLst>
          </p:cNvPr>
          <p:cNvSpPr>
            <a:spLocks noGrp="1"/>
          </p:cNvSpPr>
          <p:nvPr>
            <p:ph type="sldNum" sz="quarter" idx="2"/>
          </p:nvPr>
        </p:nvSpPr>
        <p:spPr>
          <a:xfrm>
            <a:off x="6016119" y="6107449"/>
            <a:ext cx="256480" cy="241092"/>
          </a:xfrm>
        </p:spPr>
        <p:txBody>
          <a:bodyPr/>
          <a:lstStyle/>
          <a:p>
            <a:fld id="{86CB4B4D-7CA3-9044-876B-883B54F8677D}" type="slidenum">
              <a:rPr lang="en-US" smtClean="0">
                <a:solidFill>
                  <a:srgbClr val="FFFFFF"/>
                </a:solidFill>
              </a:rPr>
              <a:pPr/>
              <a:t>10</a:t>
            </a:fld>
            <a:endParaRPr lang="en-US" dirty="0">
              <a:solidFill>
                <a:srgbClr val="FFFFFF"/>
              </a:solidFill>
            </a:endParaRPr>
          </a:p>
        </p:txBody>
      </p:sp>
      <p:pic>
        <p:nvPicPr>
          <p:cNvPr id="22" name="Picture 21">
            <a:extLst>
              <a:ext uri="{FF2B5EF4-FFF2-40B4-BE49-F238E27FC236}">
                <a16:creationId xmlns:a16="http://schemas.microsoft.com/office/drawing/2014/main" id="{A5B2FE3A-AD37-4BA8-A96B-535185C0B8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295" y="1242741"/>
            <a:ext cx="2361032" cy="2720746"/>
          </a:xfrm>
          <a:prstGeom prst="rect">
            <a:avLst/>
          </a:prstGeom>
        </p:spPr>
      </p:pic>
      <p:pic>
        <p:nvPicPr>
          <p:cNvPr id="23" name="Picture 22">
            <a:extLst>
              <a:ext uri="{FF2B5EF4-FFF2-40B4-BE49-F238E27FC236}">
                <a16:creationId xmlns:a16="http://schemas.microsoft.com/office/drawing/2014/main" id="{3B72A35B-C296-4DC8-BB58-C3A5A61954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0078" y="1242667"/>
            <a:ext cx="2360923" cy="2720820"/>
          </a:xfrm>
          <a:prstGeom prst="rect">
            <a:avLst/>
          </a:prstGeom>
        </p:spPr>
      </p:pic>
      <p:pic>
        <p:nvPicPr>
          <p:cNvPr id="24" name="Picture 23">
            <a:extLst>
              <a:ext uri="{FF2B5EF4-FFF2-40B4-BE49-F238E27FC236}">
                <a16:creationId xmlns:a16="http://schemas.microsoft.com/office/drawing/2014/main" id="{29B15E1F-2EAD-4AC8-BFBB-B2673CF64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5628" y="1244037"/>
            <a:ext cx="2363158" cy="2719450"/>
          </a:xfrm>
          <a:prstGeom prst="rect">
            <a:avLst/>
          </a:prstGeom>
        </p:spPr>
      </p:pic>
      <p:pic>
        <p:nvPicPr>
          <p:cNvPr id="25" name="Picture 24">
            <a:extLst>
              <a:ext uri="{FF2B5EF4-FFF2-40B4-BE49-F238E27FC236}">
                <a16:creationId xmlns:a16="http://schemas.microsoft.com/office/drawing/2014/main" id="{BF84A693-574A-456D-8D0C-73A57CE828C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0132" y="3559326"/>
            <a:ext cx="2361032" cy="2720746"/>
          </a:xfrm>
          <a:prstGeom prst="rect">
            <a:avLst/>
          </a:prstGeom>
        </p:spPr>
      </p:pic>
      <p:grpSp>
        <p:nvGrpSpPr>
          <p:cNvPr id="26" name="Group 25">
            <a:extLst>
              <a:ext uri="{FF2B5EF4-FFF2-40B4-BE49-F238E27FC236}">
                <a16:creationId xmlns:a16="http://schemas.microsoft.com/office/drawing/2014/main" id="{D491C7CC-B879-4E33-B25F-33477D971BC2}"/>
              </a:ext>
            </a:extLst>
          </p:cNvPr>
          <p:cNvGrpSpPr/>
          <p:nvPr/>
        </p:nvGrpSpPr>
        <p:grpSpPr>
          <a:xfrm>
            <a:off x="-61752" y="2180336"/>
            <a:ext cx="2623127" cy="1519446"/>
            <a:chOff x="1189230" y="4898550"/>
            <a:chExt cx="2623127" cy="1519446"/>
          </a:xfrm>
        </p:grpSpPr>
        <p:sp>
          <p:nvSpPr>
            <p:cNvPr id="27" name="TextBox 26">
              <a:extLst>
                <a:ext uri="{FF2B5EF4-FFF2-40B4-BE49-F238E27FC236}">
                  <a16:creationId xmlns:a16="http://schemas.microsoft.com/office/drawing/2014/main" id="{BB5F3B29-CD38-4A85-B49F-C3C0601D902D}"/>
                </a:ext>
              </a:extLst>
            </p:cNvPr>
            <p:cNvSpPr txBox="1"/>
            <p:nvPr/>
          </p:nvSpPr>
          <p:spPr>
            <a:xfrm>
              <a:off x="1189230" y="4898550"/>
              <a:ext cx="2623127" cy="1415772"/>
            </a:xfrm>
            <a:prstGeom prst="rect">
              <a:avLst/>
            </a:prstGeom>
            <a:noFill/>
          </p:spPr>
          <p:txBody>
            <a:bodyPr wrap="square" rtlCol="0">
              <a:spAutoFit/>
            </a:bodyPr>
            <a:lstStyle/>
            <a:p>
              <a:pPr algn="ctr"/>
              <a:r>
                <a:rPr lang="en-US" sz="2800" dirty="0">
                  <a:solidFill>
                    <a:srgbClr val="18BC9C"/>
                  </a:solidFill>
                </a:rPr>
                <a:t>Most Popular</a:t>
              </a:r>
            </a:p>
            <a:p>
              <a:pPr algn="ctr"/>
              <a:r>
                <a:rPr lang="en-US" sz="2000" dirty="0">
                  <a:solidFill>
                    <a:srgbClr val="18BC9C"/>
                  </a:solidFill>
                </a:rPr>
                <a:t>Financial Data</a:t>
              </a:r>
            </a:p>
            <a:p>
              <a:pPr algn="ctr"/>
              <a:r>
                <a:rPr lang="en-US" sz="1800" dirty="0">
                  <a:solidFill>
                    <a:srgbClr val="18BC9C"/>
                  </a:solidFill>
                </a:rPr>
                <a:t>Stock/Portfolio</a:t>
              </a:r>
            </a:p>
            <a:p>
              <a:pPr algn="ctr"/>
              <a:r>
                <a:rPr lang="en-US" sz="1800" dirty="0">
                  <a:solidFill>
                    <a:srgbClr val="18BC9C"/>
                  </a:solidFill>
                </a:rPr>
                <a:t>Analysis</a:t>
              </a:r>
            </a:p>
          </p:txBody>
        </p:sp>
        <p:sp>
          <p:nvSpPr>
            <p:cNvPr id="28" name="Freeform 10">
              <a:extLst>
                <a:ext uri="{FF2B5EF4-FFF2-40B4-BE49-F238E27FC236}">
                  <a16:creationId xmlns:a16="http://schemas.microsoft.com/office/drawing/2014/main" id="{1676BB88-783D-4CD1-9B2B-8D1209C6F619}"/>
                </a:ext>
              </a:extLst>
            </p:cNvPr>
            <p:cNvSpPr/>
            <p:nvPr/>
          </p:nvSpPr>
          <p:spPr>
            <a:xfrm rot="2800999">
              <a:off x="3164553" y="5892203"/>
              <a:ext cx="480837" cy="570750"/>
            </a:xfrm>
            <a:custGeom>
              <a:avLst/>
              <a:gdLst>
                <a:gd name="connsiteX0" fmla="*/ 0 w 1818520"/>
                <a:gd name="connsiteY0" fmla="*/ 692727 h 692727"/>
                <a:gd name="connsiteX1" fmla="*/ 1403927 w 1818520"/>
                <a:gd name="connsiteY1" fmla="*/ 480291 h 692727"/>
                <a:gd name="connsiteX2" fmla="*/ 1810327 w 1818520"/>
                <a:gd name="connsiteY2" fmla="*/ 0 h 692727"/>
              </a:gdLst>
              <a:ahLst/>
              <a:cxnLst>
                <a:cxn ang="0">
                  <a:pos x="connsiteX0" y="connsiteY0"/>
                </a:cxn>
                <a:cxn ang="0">
                  <a:pos x="connsiteX1" y="connsiteY1"/>
                </a:cxn>
                <a:cxn ang="0">
                  <a:pos x="connsiteX2" y="connsiteY2"/>
                </a:cxn>
              </a:cxnLst>
              <a:rect l="l" t="t" r="r" b="b"/>
              <a:pathLst>
                <a:path w="1818520" h="692727">
                  <a:moveTo>
                    <a:pt x="0" y="692727"/>
                  </a:moveTo>
                  <a:cubicBezTo>
                    <a:pt x="551103" y="644236"/>
                    <a:pt x="1102206" y="595745"/>
                    <a:pt x="1403927" y="480291"/>
                  </a:cubicBezTo>
                  <a:cubicBezTo>
                    <a:pt x="1705648" y="364836"/>
                    <a:pt x="1856509" y="140085"/>
                    <a:pt x="1810327" y="0"/>
                  </a:cubicBezTo>
                </a:path>
              </a:pathLst>
            </a:custGeom>
            <a:noFill/>
            <a:ln>
              <a:solidFill>
                <a:srgbClr val="18BC9C"/>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48C6482-D648-42E9-8D2D-807F03EEE987}"/>
              </a:ext>
            </a:extLst>
          </p:cNvPr>
          <p:cNvGrpSpPr/>
          <p:nvPr/>
        </p:nvGrpSpPr>
        <p:grpSpPr>
          <a:xfrm>
            <a:off x="9112243" y="5169539"/>
            <a:ext cx="2844910" cy="954107"/>
            <a:chOff x="9035863" y="5602590"/>
            <a:chExt cx="2844910" cy="954107"/>
          </a:xfrm>
        </p:grpSpPr>
        <p:sp>
          <p:nvSpPr>
            <p:cNvPr id="30" name="TextBox 29">
              <a:extLst>
                <a:ext uri="{FF2B5EF4-FFF2-40B4-BE49-F238E27FC236}">
                  <a16:creationId xmlns:a16="http://schemas.microsoft.com/office/drawing/2014/main" id="{DB323B9D-1684-4A86-8B13-184DE2D2B8F3}"/>
                </a:ext>
              </a:extLst>
            </p:cNvPr>
            <p:cNvSpPr txBox="1"/>
            <p:nvPr/>
          </p:nvSpPr>
          <p:spPr>
            <a:xfrm>
              <a:off x="9257646" y="5602590"/>
              <a:ext cx="2623127" cy="954107"/>
            </a:xfrm>
            <a:prstGeom prst="rect">
              <a:avLst/>
            </a:prstGeom>
            <a:noFill/>
          </p:spPr>
          <p:txBody>
            <a:bodyPr wrap="square" rtlCol="0">
              <a:spAutoFit/>
            </a:bodyPr>
            <a:lstStyle/>
            <a:p>
              <a:pPr algn="ctr"/>
              <a:r>
                <a:rPr lang="en-US" sz="2800" dirty="0">
                  <a:solidFill>
                    <a:srgbClr val="18BC9C"/>
                  </a:solidFill>
                </a:rPr>
                <a:t>Time Series ML</a:t>
              </a:r>
              <a:endParaRPr lang="en-US" sz="1800" dirty="0">
                <a:solidFill>
                  <a:srgbClr val="18BC9C"/>
                </a:solidFill>
              </a:endParaRPr>
            </a:p>
          </p:txBody>
        </p:sp>
        <p:sp>
          <p:nvSpPr>
            <p:cNvPr id="31" name="Freeform 13">
              <a:extLst>
                <a:ext uri="{FF2B5EF4-FFF2-40B4-BE49-F238E27FC236}">
                  <a16:creationId xmlns:a16="http://schemas.microsoft.com/office/drawing/2014/main" id="{F34BA845-93CB-489A-94BB-F4E462D2C075}"/>
                </a:ext>
              </a:extLst>
            </p:cNvPr>
            <p:cNvSpPr/>
            <p:nvPr/>
          </p:nvSpPr>
          <p:spPr>
            <a:xfrm rot="19764682" flipH="1">
              <a:off x="9035863" y="5832549"/>
              <a:ext cx="927731" cy="692727"/>
            </a:xfrm>
            <a:custGeom>
              <a:avLst/>
              <a:gdLst>
                <a:gd name="connsiteX0" fmla="*/ 0 w 1818520"/>
                <a:gd name="connsiteY0" fmla="*/ 692727 h 692727"/>
                <a:gd name="connsiteX1" fmla="*/ 1403927 w 1818520"/>
                <a:gd name="connsiteY1" fmla="*/ 480291 h 692727"/>
                <a:gd name="connsiteX2" fmla="*/ 1810327 w 1818520"/>
                <a:gd name="connsiteY2" fmla="*/ 0 h 692727"/>
              </a:gdLst>
              <a:ahLst/>
              <a:cxnLst>
                <a:cxn ang="0">
                  <a:pos x="connsiteX0" y="connsiteY0"/>
                </a:cxn>
                <a:cxn ang="0">
                  <a:pos x="connsiteX1" y="connsiteY1"/>
                </a:cxn>
                <a:cxn ang="0">
                  <a:pos x="connsiteX2" y="connsiteY2"/>
                </a:cxn>
              </a:cxnLst>
              <a:rect l="l" t="t" r="r" b="b"/>
              <a:pathLst>
                <a:path w="1818520" h="692727">
                  <a:moveTo>
                    <a:pt x="0" y="692727"/>
                  </a:moveTo>
                  <a:cubicBezTo>
                    <a:pt x="551103" y="644236"/>
                    <a:pt x="1102206" y="595745"/>
                    <a:pt x="1403927" y="480291"/>
                  </a:cubicBezTo>
                  <a:cubicBezTo>
                    <a:pt x="1705648" y="364836"/>
                    <a:pt x="1856509" y="140085"/>
                    <a:pt x="1810327" y="0"/>
                  </a:cubicBezTo>
                </a:path>
              </a:pathLst>
            </a:custGeom>
            <a:noFill/>
            <a:ln>
              <a:solidFill>
                <a:srgbClr val="18BC9C"/>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29D853E-DAA4-4745-B137-A6968F4BE355}"/>
              </a:ext>
            </a:extLst>
          </p:cNvPr>
          <p:cNvGrpSpPr/>
          <p:nvPr/>
        </p:nvGrpSpPr>
        <p:grpSpPr>
          <a:xfrm>
            <a:off x="9831021" y="3339964"/>
            <a:ext cx="2661788" cy="1600438"/>
            <a:chOff x="9380458" y="5309094"/>
            <a:chExt cx="2661788" cy="1600438"/>
          </a:xfrm>
        </p:grpSpPr>
        <p:sp>
          <p:nvSpPr>
            <p:cNvPr id="33" name="TextBox 32">
              <a:extLst>
                <a:ext uri="{FF2B5EF4-FFF2-40B4-BE49-F238E27FC236}">
                  <a16:creationId xmlns:a16="http://schemas.microsoft.com/office/drawing/2014/main" id="{CBBD26FA-A028-40C4-8008-8828391C963F}"/>
                </a:ext>
              </a:extLst>
            </p:cNvPr>
            <p:cNvSpPr txBox="1"/>
            <p:nvPr/>
          </p:nvSpPr>
          <p:spPr>
            <a:xfrm>
              <a:off x="9419119" y="5309094"/>
              <a:ext cx="2623127" cy="1600438"/>
            </a:xfrm>
            <a:prstGeom prst="rect">
              <a:avLst/>
            </a:prstGeom>
            <a:noFill/>
          </p:spPr>
          <p:txBody>
            <a:bodyPr wrap="square" rtlCol="0">
              <a:spAutoFit/>
            </a:bodyPr>
            <a:lstStyle/>
            <a:p>
              <a:pPr algn="ctr"/>
              <a:r>
                <a:rPr lang="en-US" sz="2800" dirty="0">
                  <a:solidFill>
                    <a:srgbClr val="18BC9C"/>
                  </a:solidFill>
                </a:rPr>
                <a:t>Time-Aware</a:t>
              </a:r>
            </a:p>
            <a:p>
              <a:pPr algn="ctr"/>
              <a:r>
                <a:rPr lang="en-US" sz="2800" dirty="0" err="1">
                  <a:solidFill>
                    <a:srgbClr val="18BC9C"/>
                  </a:solidFill>
                </a:rPr>
                <a:t>tibbles</a:t>
              </a:r>
              <a:r>
                <a:rPr lang="en-US" sz="2800" dirty="0">
                  <a:solidFill>
                    <a:srgbClr val="18BC9C"/>
                  </a:solidFill>
                </a:rPr>
                <a:t> </a:t>
              </a:r>
            </a:p>
            <a:p>
              <a:pPr algn="ctr"/>
              <a:r>
                <a:rPr lang="en-US" sz="2400" dirty="0">
                  <a:solidFill>
                    <a:srgbClr val="18BC9C"/>
                  </a:solidFill>
                </a:rPr>
                <a:t>(</a:t>
              </a:r>
              <a:r>
                <a:rPr lang="en-US" sz="2400" dirty="0" err="1">
                  <a:solidFill>
                    <a:srgbClr val="18BC9C"/>
                  </a:solidFill>
                </a:rPr>
                <a:t>dplyr</a:t>
              </a:r>
              <a:r>
                <a:rPr lang="en-US" sz="2400" dirty="0">
                  <a:solidFill>
                    <a:srgbClr val="18BC9C"/>
                  </a:solidFill>
                </a:rPr>
                <a:t>)</a:t>
              </a:r>
            </a:p>
            <a:p>
              <a:pPr algn="ctr"/>
              <a:endParaRPr lang="en-US" sz="1800" dirty="0">
                <a:solidFill>
                  <a:srgbClr val="18BC9C"/>
                </a:solidFill>
              </a:endParaRPr>
            </a:p>
          </p:txBody>
        </p:sp>
        <p:sp>
          <p:nvSpPr>
            <p:cNvPr id="34" name="Freeform 17">
              <a:extLst>
                <a:ext uri="{FF2B5EF4-FFF2-40B4-BE49-F238E27FC236}">
                  <a16:creationId xmlns:a16="http://schemas.microsoft.com/office/drawing/2014/main" id="{7A33BCDC-3C86-471E-8B3A-145D0061BD8E}"/>
                </a:ext>
              </a:extLst>
            </p:cNvPr>
            <p:cNvSpPr/>
            <p:nvPr/>
          </p:nvSpPr>
          <p:spPr>
            <a:xfrm rot="20258316" flipH="1">
              <a:off x="9380458" y="5563713"/>
              <a:ext cx="466413" cy="737808"/>
            </a:xfrm>
            <a:custGeom>
              <a:avLst/>
              <a:gdLst>
                <a:gd name="connsiteX0" fmla="*/ 0 w 1818520"/>
                <a:gd name="connsiteY0" fmla="*/ 692727 h 692727"/>
                <a:gd name="connsiteX1" fmla="*/ 1403927 w 1818520"/>
                <a:gd name="connsiteY1" fmla="*/ 480291 h 692727"/>
                <a:gd name="connsiteX2" fmla="*/ 1810327 w 1818520"/>
                <a:gd name="connsiteY2" fmla="*/ 0 h 692727"/>
              </a:gdLst>
              <a:ahLst/>
              <a:cxnLst>
                <a:cxn ang="0">
                  <a:pos x="connsiteX0" y="connsiteY0"/>
                </a:cxn>
                <a:cxn ang="0">
                  <a:pos x="connsiteX1" y="connsiteY1"/>
                </a:cxn>
                <a:cxn ang="0">
                  <a:pos x="connsiteX2" y="connsiteY2"/>
                </a:cxn>
              </a:cxnLst>
              <a:rect l="l" t="t" r="r" b="b"/>
              <a:pathLst>
                <a:path w="1818520" h="692727">
                  <a:moveTo>
                    <a:pt x="0" y="692727"/>
                  </a:moveTo>
                  <a:cubicBezTo>
                    <a:pt x="551103" y="644236"/>
                    <a:pt x="1102206" y="595745"/>
                    <a:pt x="1403927" y="480291"/>
                  </a:cubicBezTo>
                  <a:cubicBezTo>
                    <a:pt x="1705648" y="364836"/>
                    <a:pt x="1856509" y="140085"/>
                    <a:pt x="1810327" y="0"/>
                  </a:cubicBezTo>
                </a:path>
              </a:pathLst>
            </a:custGeom>
            <a:noFill/>
            <a:ln>
              <a:solidFill>
                <a:srgbClr val="18BC9C"/>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A0D5C42D-B7A4-43B9-92EA-C0F266A9EEE9}"/>
              </a:ext>
            </a:extLst>
          </p:cNvPr>
          <p:cNvGrpSpPr/>
          <p:nvPr/>
        </p:nvGrpSpPr>
        <p:grpSpPr>
          <a:xfrm>
            <a:off x="6423624" y="-66914"/>
            <a:ext cx="2708017" cy="1661993"/>
            <a:chOff x="9522563" y="6171966"/>
            <a:chExt cx="2708017" cy="1661993"/>
          </a:xfrm>
        </p:grpSpPr>
        <p:sp>
          <p:nvSpPr>
            <p:cNvPr id="36" name="TextBox 35">
              <a:extLst>
                <a:ext uri="{FF2B5EF4-FFF2-40B4-BE49-F238E27FC236}">
                  <a16:creationId xmlns:a16="http://schemas.microsoft.com/office/drawing/2014/main" id="{9FF65A3B-B010-4B26-B970-A6170AEDAE55}"/>
                </a:ext>
              </a:extLst>
            </p:cNvPr>
            <p:cNvSpPr txBox="1"/>
            <p:nvPr/>
          </p:nvSpPr>
          <p:spPr>
            <a:xfrm>
              <a:off x="9607453" y="6171966"/>
              <a:ext cx="2623127" cy="1661993"/>
            </a:xfrm>
            <a:prstGeom prst="rect">
              <a:avLst/>
            </a:prstGeom>
            <a:noFill/>
          </p:spPr>
          <p:txBody>
            <a:bodyPr wrap="square" rtlCol="0">
              <a:spAutoFit/>
            </a:bodyPr>
            <a:lstStyle/>
            <a:p>
              <a:pPr algn="ctr"/>
              <a:r>
                <a:rPr lang="en-US" sz="2800" dirty="0">
                  <a:solidFill>
                    <a:srgbClr val="18BC9C"/>
                  </a:solidFill>
                </a:rPr>
                <a:t>NEW!!</a:t>
              </a:r>
            </a:p>
            <a:p>
              <a:pPr algn="ctr"/>
              <a:r>
                <a:rPr lang="en-US" sz="2800" dirty="0">
                  <a:solidFill>
                    <a:srgbClr val="18BC9C"/>
                  </a:solidFill>
                </a:rPr>
                <a:t>Anomaly Detection</a:t>
              </a:r>
            </a:p>
            <a:p>
              <a:pPr algn="ctr"/>
              <a:endParaRPr lang="en-US" sz="1800" dirty="0">
                <a:solidFill>
                  <a:srgbClr val="18BC9C"/>
                </a:solidFill>
              </a:endParaRPr>
            </a:p>
          </p:txBody>
        </p:sp>
        <p:sp>
          <p:nvSpPr>
            <p:cNvPr id="37" name="Freeform 23">
              <a:extLst>
                <a:ext uri="{FF2B5EF4-FFF2-40B4-BE49-F238E27FC236}">
                  <a16:creationId xmlns:a16="http://schemas.microsoft.com/office/drawing/2014/main" id="{340F1265-9759-4A08-9AD4-FBA50F786F6B}"/>
                </a:ext>
              </a:extLst>
            </p:cNvPr>
            <p:cNvSpPr/>
            <p:nvPr/>
          </p:nvSpPr>
          <p:spPr>
            <a:xfrm rot="1341684" flipH="1" flipV="1">
              <a:off x="9522563" y="6706894"/>
              <a:ext cx="466413" cy="737808"/>
            </a:xfrm>
            <a:custGeom>
              <a:avLst/>
              <a:gdLst>
                <a:gd name="connsiteX0" fmla="*/ 0 w 1818520"/>
                <a:gd name="connsiteY0" fmla="*/ 692727 h 692727"/>
                <a:gd name="connsiteX1" fmla="*/ 1403927 w 1818520"/>
                <a:gd name="connsiteY1" fmla="*/ 480291 h 692727"/>
                <a:gd name="connsiteX2" fmla="*/ 1810327 w 1818520"/>
                <a:gd name="connsiteY2" fmla="*/ 0 h 692727"/>
              </a:gdLst>
              <a:ahLst/>
              <a:cxnLst>
                <a:cxn ang="0">
                  <a:pos x="connsiteX0" y="connsiteY0"/>
                </a:cxn>
                <a:cxn ang="0">
                  <a:pos x="connsiteX1" y="connsiteY1"/>
                </a:cxn>
                <a:cxn ang="0">
                  <a:pos x="connsiteX2" y="connsiteY2"/>
                </a:cxn>
              </a:cxnLst>
              <a:rect l="l" t="t" r="r" b="b"/>
              <a:pathLst>
                <a:path w="1818520" h="692727">
                  <a:moveTo>
                    <a:pt x="0" y="692727"/>
                  </a:moveTo>
                  <a:cubicBezTo>
                    <a:pt x="551103" y="644236"/>
                    <a:pt x="1102206" y="595745"/>
                    <a:pt x="1403927" y="480291"/>
                  </a:cubicBezTo>
                  <a:cubicBezTo>
                    <a:pt x="1705648" y="364836"/>
                    <a:pt x="1856509" y="140085"/>
                    <a:pt x="1810327" y="0"/>
                  </a:cubicBezTo>
                </a:path>
              </a:pathLst>
            </a:custGeom>
            <a:noFill/>
            <a:ln>
              <a:solidFill>
                <a:srgbClr val="18BC9C"/>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a:extLst>
              <a:ext uri="{FF2B5EF4-FFF2-40B4-BE49-F238E27FC236}">
                <a16:creationId xmlns:a16="http://schemas.microsoft.com/office/drawing/2014/main" id="{73E14BDF-310B-4EBC-BA29-A9BCA6B5837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70349" y="3559328"/>
            <a:ext cx="2361032" cy="2720746"/>
          </a:xfrm>
          <a:prstGeom prst="rect">
            <a:avLst/>
          </a:prstGeom>
        </p:spPr>
      </p:pic>
      <p:grpSp>
        <p:nvGrpSpPr>
          <p:cNvPr id="39" name="Group 38">
            <a:extLst>
              <a:ext uri="{FF2B5EF4-FFF2-40B4-BE49-F238E27FC236}">
                <a16:creationId xmlns:a16="http://schemas.microsoft.com/office/drawing/2014/main" id="{23C08F85-7B0A-4DAF-B720-D111B9E65BEB}"/>
              </a:ext>
            </a:extLst>
          </p:cNvPr>
          <p:cNvGrpSpPr/>
          <p:nvPr/>
        </p:nvGrpSpPr>
        <p:grpSpPr>
          <a:xfrm>
            <a:off x="469861" y="4108039"/>
            <a:ext cx="3035453" cy="1815882"/>
            <a:chOff x="9072002" y="5178518"/>
            <a:chExt cx="3035453" cy="1815882"/>
          </a:xfrm>
        </p:grpSpPr>
        <p:sp>
          <p:nvSpPr>
            <p:cNvPr id="40" name="TextBox 39">
              <a:extLst>
                <a:ext uri="{FF2B5EF4-FFF2-40B4-BE49-F238E27FC236}">
                  <a16:creationId xmlns:a16="http://schemas.microsoft.com/office/drawing/2014/main" id="{4C314CD8-E16D-4340-B80D-326C96AAB52C}"/>
                </a:ext>
              </a:extLst>
            </p:cNvPr>
            <p:cNvSpPr txBox="1"/>
            <p:nvPr/>
          </p:nvSpPr>
          <p:spPr>
            <a:xfrm>
              <a:off x="9072002" y="5178518"/>
              <a:ext cx="2623127" cy="1815882"/>
            </a:xfrm>
            <a:prstGeom prst="rect">
              <a:avLst/>
            </a:prstGeom>
            <a:noFill/>
          </p:spPr>
          <p:txBody>
            <a:bodyPr wrap="square" rtlCol="0">
              <a:spAutoFit/>
            </a:bodyPr>
            <a:lstStyle/>
            <a:p>
              <a:pPr algn="ctr"/>
              <a:r>
                <a:rPr lang="en-US" sz="2800" dirty="0">
                  <a:solidFill>
                    <a:srgbClr val="18BC9C"/>
                  </a:solidFill>
                </a:rPr>
                <a:t>Helps Do Time-Based</a:t>
              </a:r>
            </a:p>
            <a:p>
              <a:pPr algn="ctr"/>
              <a:r>
                <a:rPr lang="en-US" sz="2800" dirty="0">
                  <a:solidFill>
                    <a:srgbClr val="18BC9C"/>
                  </a:solidFill>
                </a:rPr>
                <a:t>Forecasting</a:t>
              </a:r>
            </a:p>
            <a:p>
              <a:pPr algn="ctr"/>
              <a:r>
                <a:rPr lang="en-US" sz="2800" dirty="0">
                  <a:solidFill>
                    <a:srgbClr val="18BC9C"/>
                  </a:solidFill>
                </a:rPr>
                <a:t>w/ forecast</a:t>
              </a:r>
            </a:p>
          </p:txBody>
        </p:sp>
        <p:sp>
          <p:nvSpPr>
            <p:cNvPr id="41" name="Freeform 27">
              <a:extLst>
                <a:ext uri="{FF2B5EF4-FFF2-40B4-BE49-F238E27FC236}">
                  <a16:creationId xmlns:a16="http://schemas.microsoft.com/office/drawing/2014/main" id="{D4259B7C-D30A-45A8-99CB-7F9E1D772D7E}"/>
                </a:ext>
              </a:extLst>
            </p:cNvPr>
            <p:cNvSpPr/>
            <p:nvPr/>
          </p:nvSpPr>
          <p:spPr>
            <a:xfrm rot="2430859">
              <a:off x="11378431" y="6360837"/>
              <a:ext cx="729024" cy="475018"/>
            </a:xfrm>
            <a:custGeom>
              <a:avLst/>
              <a:gdLst>
                <a:gd name="connsiteX0" fmla="*/ 0 w 1818520"/>
                <a:gd name="connsiteY0" fmla="*/ 692727 h 692727"/>
                <a:gd name="connsiteX1" fmla="*/ 1403927 w 1818520"/>
                <a:gd name="connsiteY1" fmla="*/ 480291 h 692727"/>
                <a:gd name="connsiteX2" fmla="*/ 1810327 w 1818520"/>
                <a:gd name="connsiteY2" fmla="*/ 0 h 692727"/>
              </a:gdLst>
              <a:ahLst/>
              <a:cxnLst>
                <a:cxn ang="0">
                  <a:pos x="connsiteX0" y="connsiteY0"/>
                </a:cxn>
                <a:cxn ang="0">
                  <a:pos x="connsiteX1" y="connsiteY1"/>
                </a:cxn>
                <a:cxn ang="0">
                  <a:pos x="connsiteX2" y="connsiteY2"/>
                </a:cxn>
              </a:cxnLst>
              <a:rect l="l" t="t" r="r" b="b"/>
              <a:pathLst>
                <a:path w="1818520" h="692727">
                  <a:moveTo>
                    <a:pt x="0" y="692727"/>
                  </a:moveTo>
                  <a:cubicBezTo>
                    <a:pt x="551103" y="644236"/>
                    <a:pt x="1102206" y="595745"/>
                    <a:pt x="1403927" y="480291"/>
                  </a:cubicBezTo>
                  <a:cubicBezTo>
                    <a:pt x="1705648" y="364836"/>
                    <a:pt x="1856509" y="140085"/>
                    <a:pt x="1810327" y="0"/>
                  </a:cubicBezTo>
                </a:path>
              </a:pathLst>
            </a:custGeom>
            <a:noFill/>
            <a:ln>
              <a:solidFill>
                <a:srgbClr val="18BC9C"/>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38728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9375B4-DC4D-401D-A612-0A100D727CF1}"/>
              </a:ext>
            </a:extLst>
          </p:cNvPr>
          <p:cNvSpPr>
            <a:spLocks noGrp="1"/>
          </p:cNvSpPr>
          <p:nvPr>
            <p:ph type="title"/>
          </p:nvPr>
        </p:nvSpPr>
        <p:spPr>
          <a:xfrm>
            <a:off x="766916" y="135194"/>
            <a:ext cx="10978468" cy="501650"/>
          </a:xfrm>
        </p:spPr>
        <p:txBody>
          <a:bodyPr/>
          <a:lstStyle/>
          <a:p>
            <a:pPr algn="l"/>
            <a:r>
              <a:rPr lang="en-US" dirty="0">
                <a:solidFill>
                  <a:schemeClr val="bg1"/>
                </a:solidFill>
              </a:rPr>
              <a:t>What is a Time Series?</a:t>
            </a:r>
          </a:p>
        </p:txBody>
      </p:sp>
      <p:sp>
        <p:nvSpPr>
          <p:cNvPr id="7" name="Content Placeholder 6">
            <a:extLst>
              <a:ext uri="{FF2B5EF4-FFF2-40B4-BE49-F238E27FC236}">
                <a16:creationId xmlns:a16="http://schemas.microsoft.com/office/drawing/2014/main" id="{2A89E556-E4C6-4220-BBF9-DD033CA534ED}"/>
              </a:ext>
            </a:extLst>
          </p:cNvPr>
          <p:cNvSpPr>
            <a:spLocks noGrp="1"/>
          </p:cNvSpPr>
          <p:nvPr>
            <p:ph idx="1"/>
          </p:nvPr>
        </p:nvSpPr>
        <p:spPr/>
        <p:txBody>
          <a:bodyPr/>
          <a:lstStyle/>
          <a:p>
            <a:r>
              <a:rPr lang="en-US" sz="3600" dirty="0"/>
              <a:t>Data points recorded at consistent time intervals</a:t>
            </a:r>
          </a:p>
          <a:p>
            <a:r>
              <a:rPr lang="en-US" sz="3600" dirty="0"/>
              <a:t>Each data point in the series is dependent on the previous data points</a:t>
            </a:r>
          </a:p>
          <a:p>
            <a:r>
              <a:rPr lang="en-US" sz="3600" dirty="0"/>
              <a:t>A time series has time (t) as an independent variable (in any unit you can think of) and a target dependent variable (</a:t>
            </a:r>
            <a:r>
              <a:rPr lang="en-US" sz="3600" dirty="0" err="1"/>
              <a:t>y</a:t>
            </a:r>
            <a:r>
              <a:rPr lang="en-US" sz="3600" baseline="-25000" dirty="0" err="1"/>
              <a:t>t</a:t>
            </a:r>
            <a:r>
              <a:rPr lang="en-US" sz="3600" dirty="0"/>
              <a:t>). The output of the model is the predicted value for </a:t>
            </a:r>
            <a:r>
              <a:rPr lang="en-US" sz="3600" i="1" dirty="0"/>
              <a:t>y</a:t>
            </a:r>
            <a:r>
              <a:rPr lang="en-US" sz="3600" dirty="0"/>
              <a:t> at time</a:t>
            </a:r>
            <a:r>
              <a:rPr lang="en-US" sz="3600" i="1" dirty="0"/>
              <a:t> t</a:t>
            </a:r>
            <a:endParaRPr lang="en-US" sz="3600" dirty="0"/>
          </a:p>
        </p:txBody>
      </p:sp>
      <p:pic>
        <p:nvPicPr>
          <p:cNvPr id="13" name="Picture 12">
            <a:extLst>
              <a:ext uri="{FF2B5EF4-FFF2-40B4-BE49-F238E27FC236}">
                <a16:creationId xmlns:a16="http://schemas.microsoft.com/office/drawing/2014/main" id="{989941B1-89CB-4B11-96B8-AC5574941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27" y="5109262"/>
            <a:ext cx="612774" cy="762231"/>
          </a:xfrm>
          <a:prstGeom prst="rect">
            <a:avLst/>
          </a:prstGeom>
        </p:spPr>
      </p:pic>
    </p:spTree>
    <p:extLst>
      <p:ext uri="{BB962C8B-B14F-4D97-AF65-F5344CB8AC3E}">
        <p14:creationId xmlns:p14="http://schemas.microsoft.com/office/powerpoint/2010/main" val="398098915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9375B4-DC4D-401D-A612-0A100D727CF1}"/>
              </a:ext>
            </a:extLst>
          </p:cNvPr>
          <p:cNvSpPr>
            <a:spLocks noGrp="1"/>
          </p:cNvSpPr>
          <p:nvPr>
            <p:ph type="title"/>
          </p:nvPr>
        </p:nvSpPr>
        <p:spPr>
          <a:xfrm>
            <a:off x="766916" y="135194"/>
            <a:ext cx="10978468" cy="501650"/>
          </a:xfrm>
        </p:spPr>
        <p:txBody>
          <a:bodyPr/>
          <a:lstStyle/>
          <a:p>
            <a:pPr algn="l"/>
            <a:r>
              <a:rPr lang="en-US" dirty="0">
                <a:solidFill>
                  <a:schemeClr val="bg1"/>
                </a:solidFill>
              </a:rPr>
              <a:t>What is Stationary Data</a:t>
            </a:r>
          </a:p>
        </p:txBody>
      </p:sp>
      <p:pic>
        <p:nvPicPr>
          <p:cNvPr id="5" name="Picture 4">
            <a:extLst>
              <a:ext uri="{FF2B5EF4-FFF2-40B4-BE49-F238E27FC236}">
                <a16:creationId xmlns:a16="http://schemas.microsoft.com/office/drawing/2014/main" id="{9EAACAC8-9F82-4686-8EC8-66D24901B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95" y="1260474"/>
            <a:ext cx="5581650" cy="2447925"/>
          </a:xfrm>
          <a:prstGeom prst="rect">
            <a:avLst/>
          </a:prstGeom>
        </p:spPr>
      </p:pic>
      <p:pic>
        <p:nvPicPr>
          <p:cNvPr id="9" name="Picture 8">
            <a:extLst>
              <a:ext uri="{FF2B5EF4-FFF2-40B4-BE49-F238E27FC236}">
                <a16:creationId xmlns:a16="http://schemas.microsoft.com/office/drawing/2014/main" id="{AE2278C2-DE79-4557-9F9B-631D6FEAC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459" y="1400492"/>
            <a:ext cx="5495925" cy="2390775"/>
          </a:xfrm>
          <a:prstGeom prst="rect">
            <a:avLst/>
          </a:prstGeom>
        </p:spPr>
      </p:pic>
      <p:pic>
        <p:nvPicPr>
          <p:cNvPr id="11" name="Picture 10">
            <a:extLst>
              <a:ext uri="{FF2B5EF4-FFF2-40B4-BE49-F238E27FC236}">
                <a16:creationId xmlns:a16="http://schemas.microsoft.com/office/drawing/2014/main" id="{1CEE0CA8-249C-4D7C-B7EF-D4760F230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1970" y="3980497"/>
            <a:ext cx="5391150" cy="2371725"/>
          </a:xfrm>
          <a:prstGeom prst="rect">
            <a:avLst/>
          </a:prstGeom>
        </p:spPr>
      </p:pic>
    </p:spTree>
    <p:extLst>
      <p:ext uri="{BB962C8B-B14F-4D97-AF65-F5344CB8AC3E}">
        <p14:creationId xmlns:p14="http://schemas.microsoft.com/office/powerpoint/2010/main" val="13860482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9375B4-DC4D-401D-A612-0A100D727CF1}"/>
              </a:ext>
            </a:extLst>
          </p:cNvPr>
          <p:cNvSpPr>
            <a:spLocks noGrp="1"/>
          </p:cNvSpPr>
          <p:nvPr>
            <p:ph type="title"/>
          </p:nvPr>
        </p:nvSpPr>
        <p:spPr>
          <a:xfrm>
            <a:off x="766916" y="135194"/>
            <a:ext cx="10978468" cy="501650"/>
          </a:xfrm>
        </p:spPr>
        <p:txBody>
          <a:bodyPr/>
          <a:lstStyle/>
          <a:p>
            <a:pPr algn="l"/>
            <a:r>
              <a:rPr lang="en-US" dirty="0">
                <a:solidFill>
                  <a:schemeClr val="bg1"/>
                </a:solidFill>
              </a:rPr>
              <a:t>Time Series Algorithms</a:t>
            </a:r>
          </a:p>
        </p:txBody>
      </p:sp>
      <p:sp>
        <p:nvSpPr>
          <p:cNvPr id="7" name="Content Placeholder 6">
            <a:extLst>
              <a:ext uri="{FF2B5EF4-FFF2-40B4-BE49-F238E27FC236}">
                <a16:creationId xmlns:a16="http://schemas.microsoft.com/office/drawing/2014/main" id="{2A89E556-E4C6-4220-BBF9-DD033CA534ED}"/>
              </a:ext>
            </a:extLst>
          </p:cNvPr>
          <p:cNvSpPr>
            <a:spLocks noGrp="1"/>
          </p:cNvSpPr>
          <p:nvPr>
            <p:ph idx="1"/>
          </p:nvPr>
        </p:nvSpPr>
        <p:spPr/>
        <p:txBody>
          <a:bodyPr/>
          <a:lstStyle/>
          <a:p>
            <a:r>
              <a:rPr lang="en-US" sz="3600" dirty="0"/>
              <a:t>Must have the ability to extrapolate patterns outside of the domain of training data.  Time series attempts to project into the future – which can make things VERY different.</a:t>
            </a:r>
          </a:p>
          <a:p>
            <a:r>
              <a:rPr lang="en-US" sz="3600" dirty="0"/>
              <a:t>	Another important property of a time series algorithm is the ability to derive confidence intervals. Confidence intervals can be estimated, but they may not be as accurate.</a:t>
            </a:r>
          </a:p>
        </p:txBody>
      </p:sp>
    </p:spTree>
    <p:extLst>
      <p:ext uri="{BB962C8B-B14F-4D97-AF65-F5344CB8AC3E}">
        <p14:creationId xmlns:p14="http://schemas.microsoft.com/office/powerpoint/2010/main" val="30168041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9375B4-DC4D-401D-A612-0A100D727CF1}"/>
              </a:ext>
            </a:extLst>
          </p:cNvPr>
          <p:cNvSpPr>
            <a:spLocks noGrp="1"/>
          </p:cNvSpPr>
          <p:nvPr>
            <p:ph type="title"/>
          </p:nvPr>
        </p:nvSpPr>
        <p:spPr>
          <a:xfrm>
            <a:off x="766916" y="135194"/>
            <a:ext cx="10978468" cy="501650"/>
          </a:xfrm>
        </p:spPr>
        <p:txBody>
          <a:bodyPr/>
          <a:lstStyle/>
          <a:p>
            <a:pPr algn="l"/>
            <a:r>
              <a:rPr lang="en-US" dirty="0">
                <a:solidFill>
                  <a:schemeClr val="bg1"/>
                </a:solidFill>
              </a:rPr>
              <a:t>Differences from Machine Learning</a:t>
            </a:r>
          </a:p>
        </p:txBody>
      </p:sp>
      <p:sp>
        <p:nvSpPr>
          <p:cNvPr id="7" name="Content Placeholder 6">
            <a:extLst>
              <a:ext uri="{FF2B5EF4-FFF2-40B4-BE49-F238E27FC236}">
                <a16:creationId xmlns:a16="http://schemas.microsoft.com/office/drawing/2014/main" id="{2A89E556-E4C6-4220-BBF9-DD033CA534ED}"/>
              </a:ext>
            </a:extLst>
          </p:cNvPr>
          <p:cNvSpPr>
            <a:spLocks noGrp="1"/>
          </p:cNvSpPr>
          <p:nvPr>
            <p:ph idx="1"/>
          </p:nvPr>
        </p:nvSpPr>
        <p:spPr/>
        <p:txBody>
          <a:bodyPr/>
          <a:lstStyle/>
          <a:p>
            <a:r>
              <a:rPr lang="en-US" sz="2800" dirty="0"/>
              <a:t>Features must be handled with care</a:t>
            </a:r>
          </a:p>
          <a:p>
            <a:r>
              <a:rPr lang="en-US" sz="2800" dirty="0"/>
              <a:t>There may be smaller datasets</a:t>
            </a:r>
          </a:p>
          <a:p>
            <a:r>
              <a:rPr lang="en-US" sz="2800" dirty="0"/>
              <a:t>A different algorithmic approach is required (but use one for baseline!)</a:t>
            </a:r>
          </a:p>
          <a:p>
            <a:r>
              <a:rPr lang="en-US" sz="2800" dirty="0"/>
              <a:t>Both evaluation metrics and residuals diagnostics are used</a:t>
            </a:r>
          </a:p>
          <a:p>
            <a:r>
              <a:rPr lang="en-US" sz="2800" dirty="0"/>
              <a:t>The right resolution must be chosen</a:t>
            </a:r>
          </a:p>
          <a:p>
            <a:r>
              <a:rPr lang="en-US" sz="2800" dirty="0"/>
              <a:t>Provide confidence intervals on top of predictions</a:t>
            </a:r>
          </a:p>
          <a:p>
            <a:r>
              <a:rPr lang="en-US" sz="2800" dirty="0"/>
              <a:t>Some models will have either high accuracy or high error</a:t>
            </a:r>
          </a:p>
          <a:p>
            <a:pPr marL="0" indent="0">
              <a:buNone/>
            </a:pPr>
            <a:endParaRPr lang="en-US" sz="3600" dirty="0"/>
          </a:p>
          <a:p>
            <a:endParaRPr lang="en-US" sz="3600" dirty="0"/>
          </a:p>
        </p:txBody>
      </p:sp>
    </p:spTree>
    <p:extLst>
      <p:ext uri="{BB962C8B-B14F-4D97-AF65-F5344CB8AC3E}">
        <p14:creationId xmlns:p14="http://schemas.microsoft.com/office/powerpoint/2010/main" val="196995342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9375B4-DC4D-401D-A612-0A100D727CF1}"/>
              </a:ext>
            </a:extLst>
          </p:cNvPr>
          <p:cNvSpPr>
            <a:spLocks noGrp="1"/>
          </p:cNvSpPr>
          <p:nvPr>
            <p:ph type="title"/>
          </p:nvPr>
        </p:nvSpPr>
        <p:spPr>
          <a:xfrm>
            <a:off x="766916" y="135194"/>
            <a:ext cx="10978468" cy="501650"/>
          </a:xfrm>
        </p:spPr>
        <p:txBody>
          <a:bodyPr/>
          <a:lstStyle/>
          <a:p>
            <a:pPr algn="l"/>
            <a:r>
              <a:rPr lang="en-US" dirty="0">
                <a:solidFill>
                  <a:schemeClr val="bg1"/>
                </a:solidFill>
              </a:rPr>
              <a:t>Time Series Models</a:t>
            </a:r>
          </a:p>
        </p:txBody>
      </p:sp>
      <p:pic>
        <p:nvPicPr>
          <p:cNvPr id="3" name="Content Placeholder 2">
            <a:extLst>
              <a:ext uri="{FF2B5EF4-FFF2-40B4-BE49-F238E27FC236}">
                <a16:creationId xmlns:a16="http://schemas.microsoft.com/office/drawing/2014/main" id="{BA42CA43-F4D4-4C18-AC40-FF363798FE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4500" y="882546"/>
            <a:ext cx="8623299" cy="5486504"/>
          </a:xfrm>
        </p:spPr>
      </p:pic>
    </p:spTree>
    <p:extLst>
      <p:ext uri="{BB962C8B-B14F-4D97-AF65-F5344CB8AC3E}">
        <p14:creationId xmlns:p14="http://schemas.microsoft.com/office/powerpoint/2010/main" val="123634663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9375B4-DC4D-401D-A612-0A100D727CF1}"/>
              </a:ext>
            </a:extLst>
          </p:cNvPr>
          <p:cNvSpPr>
            <a:spLocks noGrp="1"/>
          </p:cNvSpPr>
          <p:nvPr>
            <p:ph type="title"/>
          </p:nvPr>
        </p:nvSpPr>
        <p:spPr>
          <a:xfrm>
            <a:off x="766916" y="135194"/>
            <a:ext cx="10978468" cy="501650"/>
          </a:xfrm>
        </p:spPr>
        <p:txBody>
          <a:bodyPr/>
          <a:lstStyle/>
          <a:p>
            <a:pPr algn="l"/>
            <a:r>
              <a:rPr lang="en-US" dirty="0">
                <a:solidFill>
                  <a:schemeClr val="bg1"/>
                </a:solidFill>
              </a:rPr>
              <a:t>Popular Time Series Models </a:t>
            </a:r>
          </a:p>
        </p:txBody>
      </p:sp>
      <p:sp>
        <p:nvSpPr>
          <p:cNvPr id="7" name="Content Placeholder 6">
            <a:extLst>
              <a:ext uri="{FF2B5EF4-FFF2-40B4-BE49-F238E27FC236}">
                <a16:creationId xmlns:a16="http://schemas.microsoft.com/office/drawing/2014/main" id="{2A89E556-E4C6-4220-BBF9-DD033CA534ED}"/>
              </a:ext>
            </a:extLst>
          </p:cNvPr>
          <p:cNvSpPr>
            <a:spLocks noGrp="1"/>
          </p:cNvSpPr>
          <p:nvPr>
            <p:ph idx="1"/>
          </p:nvPr>
        </p:nvSpPr>
        <p:spPr/>
        <p:txBody>
          <a:bodyPr/>
          <a:lstStyle/>
          <a:p>
            <a:r>
              <a:rPr lang="en-US" b="1" dirty="0"/>
              <a:t>ARIMA (Auto-Regressive Integrated Moving Average) -- </a:t>
            </a:r>
            <a:r>
              <a:rPr lang="en-US" dirty="0"/>
              <a:t>An ARIMA model is fitted to time series data either to better understand the data or to predict future points in the series (forecasting). </a:t>
            </a:r>
          </a:p>
          <a:p>
            <a:r>
              <a:rPr lang="en-US" b="1" dirty="0"/>
              <a:t>GARCH (Generalized Auto-Regressive Conditional Heteroskedasticity) -- </a:t>
            </a:r>
            <a:r>
              <a:rPr lang="en-US" dirty="0"/>
              <a:t>GARCH is an approach to estimate volatility in a time series data. </a:t>
            </a:r>
            <a:r>
              <a:rPr lang="en-US" b="1" dirty="0"/>
              <a:t>Long Short Term Memory Neural Network</a:t>
            </a:r>
          </a:p>
          <a:p>
            <a:r>
              <a:rPr lang="en-US" b="1" dirty="0"/>
              <a:t>Long Short Term Memory</a:t>
            </a:r>
            <a:r>
              <a:rPr lang="en-US" dirty="0"/>
              <a:t> networks – or LSTMs in short – are a special kind of </a:t>
            </a:r>
            <a:r>
              <a:rPr lang="en-US" dirty="0">
                <a:hlinkClick r:id="rId3"/>
              </a:rPr>
              <a:t>Recurrent Neural Network</a:t>
            </a:r>
            <a:r>
              <a:rPr lang="en-US" dirty="0"/>
              <a:t>, capable of learning long-term dependencies. </a:t>
            </a:r>
          </a:p>
          <a:p>
            <a:r>
              <a:rPr lang="en-US" b="1" dirty="0"/>
              <a:t>Dynamic Boltzmann Machine -- </a:t>
            </a:r>
            <a:r>
              <a:rPr lang="en-US" dirty="0"/>
              <a:t>Dynamic Boltzmann Machine is a neural network which adds the functionality to model time dependencies between neural spikes in Boltzmann Machines. It was developed by IBM Research in Tokyo. A Boltzmann machine is a type of stochastic recurrent neural network (and Markov random field). </a:t>
            </a:r>
          </a:p>
          <a:p>
            <a:r>
              <a:rPr lang="en-US" b="1" dirty="0" err="1"/>
              <a:t>XGBoost</a:t>
            </a:r>
            <a:r>
              <a:rPr lang="en-US" b="1" dirty="0"/>
              <a:t> -- </a:t>
            </a:r>
            <a:r>
              <a:rPr lang="en-US" dirty="0" err="1"/>
              <a:t>XGBoost</a:t>
            </a:r>
            <a:r>
              <a:rPr lang="en-US" dirty="0"/>
              <a:t> is an optimized distributed gradient boosting library designed to be highly efficient, flexible and portable. It implements machine learning algorithms under the </a:t>
            </a:r>
            <a:r>
              <a:rPr lang="en-US" dirty="0">
                <a:hlinkClick r:id="rId4"/>
              </a:rPr>
              <a:t>Gradient Boosting</a:t>
            </a:r>
            <a:r>
              <a:rPr lang="en-US" dirty="0"/>
              <a:t> framework. </a:t>
            </a:r>
          </a:p>
          <a:p>
            <a:endParaRPr lang="en-US" dirty="0"/>
          </a:p>
        </p:txBody>
      </p:sp>
    </p:spTree>
    <p:extLst>
      <p:ext uri="{BB962C8B-B14F-4D97-AF65-F5344CB8AC3E}">
        <p14:creationId xmlns:p14="http://schemas.microsoft.com/office/powerpoint/2010/main" val="174262923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9375B4-DC4D-401D-A612-0A100D727CF1}"/>
              </a:ext>
            </a:extLst>
          </p:cNvPr>
          <p:cNvSpPr>
            <a:spLocks noGrp="1"/>
          </p:cNvSpPr>
          <p:nvPr>
            <p:ph type="title"/>
          </p:nvPr>
        </p:nvSpPr>
        <p:spPr>
          <a:xfrm>
            <a:off x="766916" y="135194"/>
            <a:ext cx="10978468" cy="501650"/>
          </a:xfrm>
        </p:spPr>
        <p:txBody>
          <a:bodyPr/>
          <a:lstStyle/>
          <a:p>
            <a:pPr algn="l"/>
            <a:r>
              <a:rPr lang="en-US" dirty="0">
                <a:solidFill>
                  <a:schemeClr val="bg1"/>
                </a:solidFill>
              </a:rPr>
              <a:t>ARIMA Model</a:t>
            </a:r>
          </a:p>
        </p:txBody>
      </p:sp>
      <p:sp>
        <p:nvSpPr>
          <p:cNvPr id="7" name="Content Placeholder 6">
            <a:extLst>
              <a:ext uri="{FF2B5EF4-FFF2-40B4-BE49-F238E27FC236}">
                <a16:creationId xmlns:a16="http://schemas.microsoft.com/office/drawing/2014/main" id="{2A89E556-E4C6-4220-BBF9-DD033CA534ED}"/>
              </a:ext>
            </a:extLst>
          </p:cNvPr>
          <p:cNvSpPr>
            <a:spLocks noGrp="1"/>
          </p:cNvSpPr>
          <p:nvPr>
            <p:ph idx="1"/>
          </p:nvPr>
        </p:nvSpPr>
        <p:spPr/>
        <p:txBody>
          <a:bodyPr/>
          <a:lstStyle/>
          <a:p>
            <a:r>
              <a:rPr lang="en-US" sz="3600" dirty="0"/>
              <a:t>One of the most popular models</a:t>
            </a:r>
          </a:p>
          <a:p>
            <a:r>
              <a:rPr lang="en-US" sz="3600" dirty="0"/>
              <a:t>Assumes data is stationary (i.e. mean and variance should not vary over time)</a:t>
            </a:r>
          </a:p>
          <a:p>
            <a:r>
              <a:rPr lang="en-US" sz="3600" dirty="0"/>
              <a:t>Input data is univariate as opposed to multivariate</a:t>
            </a:r>
          </a:p>
          <a:p>
            <a:r>
              <a:rPr lang="en-US" sz="3600" dirty="0"/>
              <a:t>Auto ARIMA can make this very simple to use</a:t>
            </a:r>
          </a:p>
          <a:p>
            <a:endParaRPr lang="en-US" sz="3600" dirty="0"/>
          </a:p>
        </p:txBody>
      </p:sp>
    </p:spTree>
    <p:extLst>
      <p:ext uri="{BB962C8B-B14F-4D97-AF65-F5344CB8AC3E}">
        <p14:creationId xmlns:p14="http://schemas.microsoft.com/office/powerpoint/2010/main" val="422357614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9375B4-DC4D-401D-A612-0A100D727CF1}"/>
              </a:ext>
            </a:extLst>
          </p:cNvPr>
          <p:cNvSpPr>
            <a:spLocks noGrp="1"/>
          </p:cNvSpPr>
          <p:nvPr>
            <p:ph type="title"/>
          </p:nvPr>
        </p:nvSpPr>
        <p:spPr>
          <a:xfrm>
            <a:off x="766916" y="135194"/>
            <a:ext cx="10978468" cy="501650"/>
          </a:xfrm>
        </p:spPr>
        <p:txBody>
          <a:bodyPr/>
          <a:lstStyle/>
          <a:p>
            <a:pPr algn="l"/>
            <a:r>
              <a:rPr lang="en-US" dirty="0">
                <a:solidFill>
                  <a:schemeClr val="bg1"/>
                </a:solidFill>
              </a:rPr>
              <a:t>Tuning Time Series models</a:t>
            </a:r>
          </a:p>
        </p:txBody>
      </p:sp>
      <p:sp>
        <p:nvSpPr>
          <p:cNvPr id="7" name="Content Placeholder 6">
            <a:extLst>
              <a:ext uri="{FF2B5EF4-FFF2-40B4-BE49-F238E27FC236}">
                <a16:creationId xmlns:a16="http://schemas.microsoft.com/office/drawing/2014/main" id="{2A89E556-E4C6-4220-BBF9-DD033CA534ED}"/>
              </a:ext>
            </a:extLst>
          </p:cNvPr>
          <p:cNvSpPr>
            <a:spLocks noGrp="1"/>
          </p:cNvSpPr>
          <p:nvPr>
            <p:ph idx="1"/>
          </p:nvPr>
        </p:nvSpPr>
        <p:spPr/>
        <p:txBody>
          <a:bodyPr/>
          <a:lstStyle/>
          <a:p>
            <a:r>
              <a:rPr lang="en-US" sz="3600" dirty="0"/>
              <a:t>Use a standard ML algorithm as baseline </a:t>
            </a:r>
          </a:p>
          <a:p>
            <a:r>
              <a:rPr lang="en-US" sz="3600" dirty="0"/>
              <a:t>Grid-search for hyperparameter tuning</a:t>
            </a:r>
          </a:p>
          <a:p>
            <a:r>
              <a:rPr lang="en-US" sz="3600" dirty="0"/>
              <a:t>Change data preparation methods</a:t>
            </a:r>
          </a:p>
          <a:p>
            <a:r>
              <a:rPr lang="en-US" sz="3600" dirty="0"/>
              <a:t>Walk-forward validation</a:t>
            </a:r>
          </a:p>
          <a:p>
            <a:endParaRPr lang="en-US" sz="3600" dirty="0"/>
          </a:p>
        </p:txBody>
      </p:sp>
    </p:spTree>
    <p:extLst>
      <p:ext uri="{BB962C8B-B14F-4D97-AF65-F5344CB8AC3E}">
        <p14:creationId xmlns:p14="http://schemas.microsoft.com/office/powerpoint/2010/main" val="177411928"/>
      </p:ext>
    </p:extLst>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IBM Cloud 2017">
  <a:themeElements>
    <a:clrScheme name="IBM Cloud 2017 1">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F92F4"/>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Custom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5FEDD8"/>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noAutofit/>
      </a:bodyPr>
      <a:lstStyle>
        <a:defPPr marL="0" marR="0" indent="0" algn="ctr" defTabSz="825500" rtl="0" fontAlgn="auto" latinLnBrk="0" hangingPunct="0">
          <a:lnSpc>
            <a:spcPct val="100000"/>
          </a:lnSpc>
          <a:spcBef>
            <a:spcPts val="0"/>
          </a:spcBef>
          <a:spcAft>
            <a:spcPts val="0"/>
          </a:spcAft>
          <a:buClrTx/>
          <a:buSzTx/>
          <a:buFontTx/>
          <a:buNone/>
          <a:tabLst/>
          <a:defRPr kumimoji="0" sz="1100" b="0" i="0" u="none" strike="noStrike" cap="none" spc="0" normalizeH="0" baseline="0" smtClean="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IBM Cloud 2017">
  <a:themeElements>
    <a:clrScheme name="IBM Cloud 2017">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0000FF"/>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8481</TotalTime>
  <Words>1534</Words>
  <Application>Microsoft Office PowerPoint</Application>
  <PresentationFormat>Widescreen</PresentationFormat>
  <Paragraphs>141</Paragraphs>
  <Slides>10</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MS PGothic</vt:lpstr>
      <vt:lpstr>Arial</vt:lpstr>
      <vt:lpstr>Calibri</vt:lpstr>
      <vt:lpstr>Helvetica Light</vt:lpstr>
      <vt:lpstr>Helvetica Neue</vt:lpstr>
      <vt:lpstr>Helvetica Neue Light</vt:lpstr>
      <vt:lpstr>STHeitiSC-Light</vt:lpstr>
      <vt:lpstr>Wingdings</vt:lpstr>
      <vt:lpstr>IBM Cloud 2017</vt:lpstr>
      <vt:lpstr>1_White</vt:lpstr>
      <vt:lpstr>PowerPoint Presentation</vt:lpstr>
      <vt:lpstr>What is a Time Series?</vt:lpstr>
      <vt:lpstr>What is Stationary Data</vt:lpstr>
      <vt:lpstr>Time Series Algorithms</vt:lpstr>
      <vt:lpstr>Differences from Machine Learning</vt:lpstr>
      <vt:lpstr>Time Series Models</vt:lpstr>
      <vt:lpstr>Popular Time Series Models </vt:lpstr>
      <vt:lpstr>ARIMA Model</vt:lpstr>
      <vt:lpstr>Tuning Time Series models</vt:lpstr>
      <vt:lpstr>Open Source R Packages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scopty</dc:creator>
  <cp:lastModifiedBy>JOEL PATTERSON</cp:lastModifiedBy>
  <cp:revision>217</cp:revision>
  <dcterms:modified xsi:type="dcterms:W3CDTF">2018-12-08T22:44:04Z</dcterms:modified>
</cp:coreProperties>
</file>